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3"/>
  </p:sldMasterIdLst>
  <p:notesMasterIdLst>
    <p:notesMasterId r:id="rId11"/>
  </p:notesMasterIdLst>
  <p:sldIdLst>
    <p:sldId id="256" r:id="rId4"/>
    <p:sldId id="1890" r:id="rId5"/>
    <p:sldId id="1692" r:id="rId6"/>
    <p:sldId id="258" r:id="rId7"/>
    <p:sldId id="1752" r:id="rId8"/>
    <p:sldId id="1749" r:id="rId9"/>
    <p:sldId id="1783" r:id="rId10"/>
    <p:sldId id="1885" r:id="rId12"/>
    <p:sldId id="1888" r:id="rId13"/>
    <p:sldId id="1889" r:id="rId14"/>
    <p:sldId id="1784" r:id="rId15"/>
    <p:sldId id="1785" r:id="rId16"/>
    <p:sldId id="1971" r:id="rId17"/>
    <p:sldId id="1715" r:id="rId18"/>
    <p:sldId id="1723" r:id="rId19"/>
    <p:sldId id="1812" r:id="rId20"/>
    <p:sldId id="1813" r:id="rId21"/>
    <p:sldId id="1932" r:id="rId22"/>
    <p:sldId id="1745" r:id="rId23"/>
    <p:sldId id="1815" r:id="rId24"/>
    <p:sldId id="1816" r:id="rId25"/>
    <p:sldId id="1817" r:id="rId26"/>
    <p:sldId id="1955" r:id="rId27"/>
    <p:sldId id="1956" r:id="rId28"/>
    <p:sldId id="1957" r:id="rId29"/>
    <p:sldId id="1958" r:id="rId30"/>
    <p:sldId id="1959" r:id="rId31"/>
    <p:sldId id="1960" r:id="rId32"/>
    <p:sldId id="1961" r:id="rId33"/>
    <p:sldId id="1962" r:id="rId34"/>
    <p:sldId id="1963" r:id="rId35"/>
    <p:sldId id="1964" r:id="rId36"/>
    <p:sldId id="1965" r:id="rId37"/>
    <p:sldId id="1966" r:id="rId38"/>
    <p:sldId id="1967" r:id="rId39"/>
    <p:sldId id="1968" r:id="rId40"/>
    <p:sldId id="1969" r:id="rId41"/>
    <p:sldId id="261"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79E"/>
    <a:srgbClr val="599DC4"/>
    <a:srgbClr val="6C85B8"/>
    <a:srgbClr val="24A8A2"/>
    <a:srgbClr val="EFEFFF"/>
    <a:srgbClr val="C80000"/>
    <a:srgbClr val="8398C3"/>
    <a:srgbClr val="7B92BF"/>
    <a:srgbClr val="334C82"/>
    <a:srgbClr val="F68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10"/>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microsoft.com/office/2007/relationships/hdphoto" Target="../media/image9.wdp"/><Relationship Id="rId4" Type="http://schemas.openxmlformats.org/officeDocument/2006/relationships/image" Target="../media/image8.png"/><Relationship Id="rId3" Type="http://schemas.openxmlformats.org/officeDocument/2006/relationships/hyperlink" Target="http://www.officeplus.cn/Template/Home.shtml" TargetMode="External"/><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image9.wdp"/><Relationship Id="rId3" Type="http://schemas.openxmlformats.org/officeDocument/2006/relationships/image" Target="../media/image8.pn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7" name="图片 16"/>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1185" y="0"/>
            <a:ext cx="12189630" cy="6858000"/>
          </a:xfrm>
          <a:prstGeom prst="rect">
            <a:avLst/>
          </a:prstGeom>
        </p:spPr>
      </p:pic>
      <p:sp>
        <p:nvSpPr>
          <p:cNvPr id="9801" name="副标题 2"/>
          <p:cNvSpPr>
            <a:spLocks noGrp="true"/>
          </p:cNvSpPr>
          <p:nvPr userDrawn="true">
            <p:ph type="subTitle" idx="1"/>
          </p:nvPr>
        </p:nvSpPr>
        <p:spPr>
          <a:xfrm>
            <a:off x="879475" y="2865755"/>
            <a:ext cx="5787426" cy="558799"/>
          </a:xfrm>
        </p:spPr>
        <p:txBody>
          <a:bodyPr anchor="ctr">
            <a:normAutofit/>
          </a:bodyPr>
          <a:lstStyle>
            <a:lvl1pPr marL="0" marR="0" indent="0" algn="l" defTabSz="913765" rtl="0" eaLnBrk="1" fontAlgn="auto" latinLnBrk="0" hangingPunct="1">
              <a:lnSpc>
                <a:spcPct val="90000"/>
              </a:lnSpc>
              <a:spcBef>
                <a:spcPts val="1000"/>
              </a:spcBef>
              <a:spcAft>
                <a:spcPts val="0"/>
              </a:spcAft>
              <a:buClrTx/>
              <a:buSzTx/>
              <a:buFont typeface="Arial" panose="02080604020202020204" pitchFamily="34" charset="0"/>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3765" rtl="0" eaLnBrk="1" fontAlgn="auto" latinLnBrk="0" hangingPunct="1">
              <a:lnSpc>
                <a:spcPct val="90000"/>
              </a:lnSpc>
              <a:spcBef>
                <a:spcPts val="1000"/>
              </a:spcBef>
              <a:spcAft>
                <a:spcPts val="0"/>
              </a:spcAft>
              <a:buClrTx/>
              <a:buSzTx/>
              <a:buFont typeface="Arial" panose="02080604020202020204" pitchFamily="34" charset="0"/>
              <a:buNone/>
              <a:defRPr/>
            </a:pPr>
            <a:r>
              <a:rPr lang="en-US" altLang="zh-CN" dirty="0"/>
              <a:t>Click to edit Master subtitle style</a:t>
            </a:r>
            <a:endParaRPr lang="en-US" altLang="zh-CN" dirty="0"/>
          </a:p>
        </p:txBody>
      </p:sp>
      <p:sp>
        <p:nvSpPr>
          <p:cNvPr id="9802" name="标题 1"/>
          <p:cNvSpPr>
            <a:spLocks noGrp="true"/>
          </p:cNvSpPr>
          <p:nvPr userDrawn="true">
            <p:ph type="ctrTitle"/>
          </p:nvPr>
        </p:nvSpPr>
        <p:spPr>
          <a:xfrm>
            <a:off x="879475" y="1600200"/>
            <a:ext cx="5787426" cy="1265556"/>
          </a:xfrm>
        </p:spPr>
        <p:txBody>
          <a:bodyPr anchor="ctr">
            <a:normAutofit/>
          </a:bodyPr>
          <a:lstStyle>
            <a:lvl1pPr algn="l">
              <a:defRPr sz="4000">
                <a:solidFill>
                  <a:schemeClr val="accent1"/>
                </a:solidFill>
              </a:defRPr>
            </a:lvl1pPr>
          </a:lstStyle>
          <a:p>
            <a:r>
              <a:rPr lang="en-US" altLang="zh-CN" dirty="0"/>
              <a:t>Click to edit Master title style</a:t>
            </a:r>
            <a:endParaRPr lang="zh-CN" altLang="en-US" dirty="0"/>
          </a:p>
        </p:txBody>
      </p:sp>
      <p:sp>
        <p:nvSpPr>
          <p:cNvPr id="12" name="文本占位符 13"/>
          <p:cNvSpPr>
            <a:spLocks noGrp="true"/>
          </p:cNvSpPr>
          <p:nvPr userDrawn="true">
            <p:ph type="body" sz="quarter" idx="10" hasCustomPrompt="true"/>
          </p:nvPr>
        </p:nvSpPr>
        <p:spPr>
          <a:xfrm>
            <a:off x="879475" y="3982193"/>
            <a:ext cx="5787426" cy="248371"/>
          </a:xfrm>
        </p:spPr>
        <p:txBody>
          <a:bodyPr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true"/>
          </p:cNvSpPr>
          <p:nvPr userDrawn="true">
            <p:ph type="body" sz="quarter" idx="11" hasCustomPrompt="true"/>
          </p:nvPr>
        </p:nvSpPr>
        <p:spPr>
          <a:xfrm>
            <a:off x="879475" y="4233595"/>
            <a:ext cx="5787426" cy="248371"/>
          </a:xfrm>
        </p:spPr>
        <p:txBody>
          <a:bodyPr anchor="ctr">
            <a:noAutofit/>
          </a:bodyPr>
          <a:lstStyle>
            <a:lvl1pPr marL="0" indent="0" algn="l">
              <a:buNone/>
              <a:defRPr sz="15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p:cNvSpPr/>
          <p:nvPr userDrawn="true"/>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4" name="矩形: 圆角 3"/>
          <p:cNvSpPr/>
          <p:nvPr userDrawn="true"/>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pic>
        <p:nvPicPr>
          <p:cNvPr id="5" name="图片 4" descr="图片包含 纵横字谜, 文字&#10;&#10;已生成极高可信度的说明"/>
          <p:cNvPicPr>
            <a:picLocks noChangeAspect="true"/>
          </p:cNvPicPr>
          <p:nvPr userDrawn="true"/>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true"/>
          <p:nvPr userDrawn="true"/>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7" name="图片 6">
            <a:hlinkClick r:id="rId3"/>
          </p:cNvPr>
          <p:cNvPicPr>
            <a:picLocks noChangeAspect="true"/>
          </p:cNvPicPr>
          <p:nvPr userDrawn="true"/>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false"/>
              </a:ext>
            </a:extLst>
          </a:blip>
          <a:stretch>
            <a:fillRect/>
          </a:stretch>
        </p:blipFill>
        <p:spPr>
          <a:xfrm>
            <a:off x="5239657" y="6345797"/>
            <a:ext cx="1712686" cy="22607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p:cNvCxnSpPr/>
          <p:nvPr userDrawn="true"/>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true"/>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8" name="矩形: 圆角 7"/>
          <p:cNvSpPr/>
          <p:nvPr userDrawn="true"/>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9" name="矩形: 圆角 8"/>
          <p:cNvSpPr/>
          <p:nvPr userDrawn="true"/>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 name="文本框 9"/>
          <p:cNvSpPr txBox="true"/>
          <p:nvPr userDrawn="true"/>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charset="-122"/>
                <a:ea typeface="微软雅黑" panose="020B0503020204020204" charset="-122"/>
                <a:cs typeface="+mn-ea"/>
                <a:sym typeface="+mn-lt"/>
              </a:rPr>
              <a:t> 微信扫描小程序码，使用微软移动办公黑科技 </a:t>
            </a:r>
            <a:endParaRPr lang="en-US" sz="3200" b="1" kern="0" dirty="0">
              <a:latin typeface="微软雅黑" panose="020B0503020204020204" charset="-122"/>
              <a:ea typeface="微软雅黑" panose="020B0503020204020204" charset="-122"/>
              <a:cs typeface="+mn-ea"/>
              <a:sym typeface="+mn-lt"/>
            </a:endParaRPr>
          </a:p>
        </p:txBody>
      </p:sp>
      <p:cxnSp>
        <p:nvCxnSpPr>
          <p:cNvPr id="11" name="直接连接符 10"/>
          <p:cNvCxnSpPr/>
          <p:nvPr userDrawn="true"/>
        </p:nvCxnSpPr>
        <p:spPr>
          <a:xfrm flipH="true">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true"/>
        </p:nvCxnSpPr>
        <p:spPr>
          <a:xfrm flipH="true">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true"/>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7" name="文本框 16"/>
          <p:cNvSpPr txBox="true"/>
          <p:nvPr userDrawn="true"/>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8" name="文本框 17"/>
          <p:cNvSpPr txBox="true"/>
          <p:nvPr userDrawn="true"/>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9" name="文本框 18"/>
          <p:cNvSpPr txBox="true"/>
          <p:nvPr userDrawn="true"/>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cxnSp>
        <p:nvCxnSpPr>
          <p:cNvPr id="20" name="直接连接符 19"/>
          <p:cNvCxnSpPr/>
          <p:nvPr userDrawn="true"/>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true"/>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p:cNvPr>
          <p:cNvPicPr>
            <a:picLocks noChangeAspect="true"/>
          </p:cNvPicPr>
          <p:nvPr userDrawn="true"/>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false"/>
              </a:ext>
            </a:extLst>
          </a:blip>
          <a:stretch>
            <a:fillRect/>
          </a:stretch>
        </p:blipFill>
        <p:spPr>
          <a:xfrm>
            <a:off x="5239657" y="6345797"/>
            <a:ext cx="1712686" cy="226074"/>
          </a:xfrm>
          <a:prstGeom prst="rect">
            <a:avLst/>
          </a:prstGeom>
        </p:spPr>
      </p:pic>
      <p:pic>
        <p:nvPicPr>
          <p:cNvPr id="3" name="图片 2"/>
          <p:cNvPicPr>
            <a:picLocks noChangeAspect="true"/>
          </p:cNvPicPr>
          <p:nvPr userDrawn="true"/>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false"/>
              </a:ext>
            </a:extLst>
          </a:blip>
          <a:stretch>
            <a:fillRect/>
          </a:stretch>
        </p:blipFill>
        <p:spPr>
          <a:xfrm>
            <a:off x="4728716" y="1726788"/>
            <a:ext cx="2743200" cy="2743200"/>
          </a:xfrm>
          <a:prstGeom prst="rect">
            <a:avLst/>
          </a:prstGeom>
        </p:spPr>
      </p:pic>
      <p:pic>
        <p:nvPicPr>
          <p:cNvPr id="7" name="图片 6"/>
          <p:cNvPicPr>
            <a:picLocks noChangeAspect="true"/>
          </p:cNvPicPr>
          <p:nvPr userDrawn="true"/>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false"/>
              </a:ext>
            </a:extLst>
          </a:blip>
          <a:stretch>
            <a:fillRect/>
          </a:stretch>
        </p:blipFill>
        <p:spPr>
          <a:xfrm>
            <a:off x="974482" y="1726788"/>
            <a:ext cx="2743200" cy="2743200"/>
          </a:xfrm>
          <a:prstGeom prst="rect">
            <a:avLst/>
          </a:prstGeom>
        </p:spPr>
      </p:pic>
      <p:pic>
        <p:nvPicPr>
          <p:cNvPr id="24" name="图片 23"/>
          <p:cNvPicPr>
            <a:picLocks noChangeAspect="true"/>
          </p:cNvPicPr>
          <p:nvPr userDrawn="true"/>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false"/>
              </a:ext>
            </a:extLst>
          </a:blip>
          <a:stretch>
            <a:fillRect/>
          </a:stretch>
        </p:blipFill>
        <p:spPr>
          <a:xfrm>
            <a:off x="8519320" y="1726788"/>
            <a:ext cx="27432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43" name="图片 42"/>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a:off x="1185" y="0"/>
            <a:ext cx="12189630" cy="6858000"/>
          </a:xfrm>
          <a:prstGeom prst="rect">
            <a:avLst/>
          </a:prstGeom>
        </p:spPr>
      </p:pic>
      <p:sp>
        <p:nvSpPr>
          <p:cNvPr id="20" name="标题 1"/>
          <p:cNvSpPr>
            <a:spLocks noGrp="true"/>
          </p:cNvSpPr>
          <p:nvPr>
            <p:ph type="title"/>
          </p:nvPr>
        </p:nvSpPr>
        <p:spPr>
          <a:xfrm>
            <a:off x="3828472" y="2543098"/>
            <a:ext cx="4535055" cy="656792"/>
          </a:xfrm>
        </p:spPr>
        <p:txBody>
          <a:bodyPr anchor="ctr">
            <a:normAutofit/>
          </a:bodyPr>
          <a:lstStyle>
            <a:lvl1pPr algn="ct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true"/>
          </p:cNvSpPr>
          <p:nvPr>
            <p:ph type="body" idx="1"/>
          </p:nvPr>
        </p:nvSpPr>
        <p:spPr>
          <a:xfrm>
            <a:off x="3822699" y="3337970"/>
            <a:ext cx="4546600" cy="1015623"/>
          </a:xfrm>
        </p:spPr>
        <p:txBody>
          <a:bodyPr anchor="t">
            <a:normAutofit/>
          </a:bodyPr>
          <a:lstStyle>
            <a:lvl1pPr marL="0" indent="0" algn="ctr">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en-US" altLang="zh-CN" dirty="0"/>
              <a:t>Click to edit Master title style</a:t>
            </a:r>
            <a:endParaRPr lang="zh-CN" altLang="en-US" dirty="0"/>
          </a:p>
        </p:txBody>
      </p:sp>
      <p:sp>
        <p:nvSpPr>
          <p:cNvPr id="3" name="内容占位符 2"/>
          <p:cNvSpPr>
            <a:spLocks noGrp="true"/>
          </p:cNvSpPr>
          <p:nvPr>
            <p:ph idx="1"/>
          </p:nvPr>
        </p:nvSpPr>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6" name="灯片编号占位符 5"/>
          <p:cNvSpPr>
            <a:spLocks noGrp="true"/>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en-US" altLang="zh-CN" dirty="0"/>
              <a:t>Click to edit Master title style</a:t>
            </a:r>
            <a:endParaRPr lang="zh-CN" altLang="en-US" dirty="0"/>
          </a:p>
        </p:txBody>
      </p:sp>
      <p:sp>
        <p:nvSpPr>
          <p:cNvPr id="5" name="灯片编号占位符 4"/>
          <p:cNvSpPr>
            <a:spLocks noGrp="true"/>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8" name="图片 17"/>
          <p:cNvPicPr>
            <a:picLocks noChangeAspect="true"/>
          </p:cNvPicPr>
          <p:nvPr userDrawn="true"/>
        </p:nvPicPr>
        <p:blipFill>
          <a:blip r:embed="rId2" cstate="print">
            <a:extLst>
              <a:ext uri="{28A0092B-C50C-407E-A947-70E740481C1C}">
                <a14:useLocalDpi xmlns:a14="http://schemas.microsoft.com/office/drawing/2010/main" val="false"/>
              </a:ext>
            </a:extLst>
          </a:blip>
          <a:stretch>
            <a:fillRect/>
          </a:stretch>
        </p:blipFill>
        <p:spPr>
          <a:xfrm rot="10800000" flipH="true">
            <a:off x="-1" y="0"/>
            <a:ext cx="12192000" cy="6858000"/>
          </a:xfrm>
          <a:prstGeom prst="rect">
            <a:avLst/>
          </a:prstGeom>
        </p:spPr>
      </p:pic>
      <p:sp>
        <p:nvSpPr>
          <p:cNvPr id="13" name="标题 1"/>
          <p:cNvSpPr>
            <a:spLocks noGrp="true"/>
          </p:cNvSpPr>
          <p:nvPr>
            <p:ph type="ctrTitle" hasCustomPrompt="true"/>
          </p:nvPr>
        </p:nvSpPr>
        <p:spPr>
          <a:xfrm>
            <a:off x="3701143" y="2225345"/>
            <a:ext cx="4789714" cy="1359998"/>
          </a:xfrm>
        </p:spPr>
        <p:txBody>
          <a:bodyPr anchor="b" anchorCtr="false">
            <a:normAutofit/>
          </a:bodyPr>
          <a:lstStyle>
            <a:lvl1pPr marL="0" indent="0" algn="ctr">
              <a:buFont typeface="Arial" panose="02080604020202020204" pitchFamily="34" charset="0"/>
              <a:buNone/>
              <a:defRPr sz="3200">
                <a:solidFill>
                  <a:schemeClr val="accent1"/>
                </a:solidFill>
              </a:defRPr>
            </a:lvl1pPr>
          </a:lstStyle>
          <a:p>
            <a:r>
              <a:rPr lang="en-US" altLang="zh-CN" dirty="0"/>
              <a:t>Conclusion</a:t>
            </a:r>
            <a:endParaRPr lang="zh-CN" altLang="en-US" dirty="0"/>
          </a:p>
        </p:txBody>
      </p:sp>
      <p:sp>
        <p:nvSpPr>
          <p:cNvPr id="14" name="文本占位符 62"/>
          <p:cNvSpPr>
            <a:spLocks noGrp="true"/>
          </p:cNvSpPr>
          <p:nvPr>
            <p:ph type="body" sz="quarter" idx="17" hasCustomPrompt="true"/>
          </p:nvPr>
        </p:nvSpPr>
        <p:spPr>
          <a:xfrm>
            <a:off x="3701143" y="4080205"/>
            <a:ext cx="4789714"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true"/>
          </p:cNvSpPr>
          <p:nvPr>
            <p:ph type="body" sz="quarter" idx="18" hasCustomPrompt="true"/>
          </p:nvPr>
        </p:nvSpPr>
        <p:spPr>
          <a:xfrm>
            <a:off x="3701143" y="4395839"/>
            <a:ext cx="4789714" cy="310871"/>
          </a:xfrm>
        </p:spPr>
        <p:txBody>
          <a:bodyPr vert="horz" lIns="91440" tIns="45720" rIns="91440" bIns="45720" rtlCol="0">
            <a:normAutofit/>
          </a:bodyPr>
          <a:lstStyle>
            <a:lvl1pPr marL="0" indent="0" algn="ctr">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页">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en-US" altLang="zh-CN" dirty="0"/>
              <a:t>Click to edit Master title style</a:t>
            </a:r>
            <a:endParaRPr lang="zh-CN" altLang="en-US" dirty="0"/>
          </a:p>
        </p:txBody>
      </p:sp>
      <p:sp>
        <p:nvSpPr>
          <p:cNvPr id="8" name="灯片编号占位符 7"/>
          <p:cNvSpPr>
            <a:spLocks noGrp="true"/>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true"/>
        </p:nvSpPr>
        <p:spPr>
          <a:xfrm>
            <a:off x="440603" y="759873"/>
            <a:ext cx="1713931" cy="369332"/>
          </a:xfrm>
          <a:prstGeom prst="rect">
            <a:avLst/>
          </a:prstGeom>
        </p:spPr>
        <p:txBody>
          <a:bodyPr wrap="none">
            <a:spAutoFit/>
          </a:bodyPr>
          <a:lstStyle/>
          <a:p>
            <a:pPr defTabSz="608965"/>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1</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5" name="矩形 4"/>
          <p:cNvSpPr/>
          <p:nvPr userDrawn="true"/>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9" name="文本框 8"/>
          <p:cNvSpPr txBox="true"/>
          <p:nvPr userDrawn="true"/>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一键调整模板颜色</a:t>
            </a:r>
            <a:endParaRPr lang="en-US" sz="3200" b="1">
              <a:solidFill>
                <a:schemeClr val="tx1">
                  <a:lumMod val="85000"/>
                  <a:lumOff val="15000"/>
                </a:schemeClr>
              </a:solidFill>
              <a:latin typeface="微软雅黑" panose="020B0503020204020204" charset="-122"/>
              <a:ea typeface="微软雅黑" panose="020B0503020204020204" charset="-122"/>
            </a:endParaRPr>
          </a:p>
        </p:txBody>
      </p:sp>
      <p:pic>
        <p:nvPicPr>
          <p:cNvPr id="10" name="图片 9"/>
          <p:cNvPicPr>
            <a:picLocks noChangeAspect="true"/>
          </p:cNvPicPr>
          <p:nvPr userDrawn="true"/>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p:cNvPicPr>
            <a:picLocks noChangeAspect="true"/>
          </p:cNvPicPr>
          <p:nvPr userDrawn="true"/>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p:cNvSpPr txBox="true"/>
          <p:nvPr userDrawn="true"/>
        </p:nvSpPr>
        <p:spPr>
          <a:xfrm>
            <a:off x="333477" y="6061002"/>
            <a:ext cx="3183885"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选择“设计”</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“变体”</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“颜色”；</a:t>
            </a:r>
            <a:endParaRPr lang="en-US" sz="1200" spc="150">
              <a:latin typeface="微软雅黑" panose="020B0503020204020204" charset="-122"/>
              <a:ea typeface="微软雅黑" panose="020B0503020204020204" charset="-122"/>
            </a:endParaRPr>
          </a:p>
        </p:txBody>
      </p:sp>
      <p:sp>
        <p:nvSpPr>
          <p:cNvPr id="13" name="文本框 12"/>
          <p:cNvSpPr txBox="true"/>
          <p:nvPr userDrawn="true"/>
        </p:nvSpPr>
        <p:spPr>
          <a:xfrm>
            <a:off x="6360651" y="6061002"/>
            <a:ext cx="45624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选择你喜欢的颜色搭配，模板一秒调整为你选颜色。</a:t>
            </a:r>
            <a:endParaRPr lang="en-US" sz="1200" spc="150">
              <a:latin typeface="微软雅黑" panose="020B0503020204020204" charset="-122"/>
              <a:ea typeface="微软雅黑" panose="020B0503020204020204" charset="-122"/>
            </a:endParaRPr>
          </a:p>
        </p:txBody>
      </p:sp>
      <p:pic>
        <p:nvPicPr>
          <p:cNvPr id="14" name="图片 13"/>
          <p:cNvPicPr>
            <a:picLocks noChangeAspect="true"/>
          </p:cNvPicPr>
          <p:nvPr userDrawn="true"/>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p:cNvPicPr>
            <a:picLocks noChangeAspect="true"/>
          </p:cNvPicPr>
          <p:nvPr userDrawn="true"/>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p:cNvSpPr/>
          <p:nvPr userDrawn="true"/>
        </p:nvSpPr>
        <p:spPr>
          <a:xfrm>
            <a:off x="440603" y="759873"/>
            <a:ext cx="1750800" cy="369332"/>
          </a:xfrm>
          <a:prstGeom prst="rect">
            <a:avLst/>
          </a:prstGeom>
        </p:spPr>
        <p:txBody>
          <a:bodyPr wrap="none">
            <a:spAutoFit/>
          </a:bodyPr>
          <a:lstStyle/>
          <a:p>
            <a:pPr defTabSz="608965"/>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2</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4" name="矩形 3"/>
          <p:cNvSpPr/>
          <p:nvPr userDrawn="true"/>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pic>
        <p:nvPicPr>
          <p:cNvPr id="5" name="图片 4"/>
          <p:cNvPicPr>
            <a:picLocks noChangeAspect="true"/>
          </p:cNvPicPr>
          <p:nvPr userDrawn="true"/>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p:cNvPicPr>
            <a:picLocks noChangeAspect="true"/>
          </p:cNvPicPr>
          <p:nvPr userDrawn="true"/>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p:cNvSpPr txBox="true"/>
          <p:nvPr userDrawn="true"/>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随时添加模板样式</a:t>
            </a:r>
            <a:endParaRPr lang="en-US" sz="3200" b="1">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true"/>
          <p:nvPr userDrawn="true"/>
        </p:nvSpPr>
        <p:spPr>
          <a:xfrm>
            <a:off x="333477" y="6061002"/>
            <a:ext cx="3010761"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选择“开始”</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“新建幻灯片”；</a:t>
            </a:r>
            <a:endParaRPr lang="en-US" sz="1200" spc="150">
              <a:latin typeface="微软雅黑" panose="020B0503020204020204" charset="-122"/>
              <a:ea typeface="微软雅黑" panose="020B0503020204020204" charset="-122"/>
            </a:endParaRPr>
          </a:p>
        </p:txBody>
      </p:sp>
      <p:sp>
        <p:nvSpPr>
          <p:cNvPr id="9" name="文本框 8"/>
          <p:cNvSpPr txBox="true"/>
          <p:nvPr userDrawn="true"/>
        </p:nvSpPr>
        <p:spPr>
          <a:xfrm>
            <a:off x="6360651" y="6061002"/>
            <a:ext cx="52565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选择你需要的页面，如封面页，目录页，副标题页，内容页等</a:t>
            </a:r>
            <a:r>
              <a:rPr lang="en-US" altLang="zh-CN" sz="1200" spc="150">
                <a:latin typeface="微软雅黑" panose="020B0503020204020204" charset="-122"/>
                <a:ea typeface="微软雅黑" panose="020B0503020204020204" charset="-122"/>
              </a:rPr>
              <a:t>…</a:t>
            </a:r>
            <a:endParaRPr lang="en-US" sz="1200" spc="150">
              <a:latin typeface="微软雅黑" panose="020B0503020204020204" charset="-122"/>
              <a:ea typeface="微软雅黑" panose="020B0503020204020204" charset="-122"/>
            </a:endParaRPr>
          </a:p>
        </p:txBody>
      </p:sp>
      <p:pic>
        <p:nvPicPr>
          <p:cNvPr id="10" name="图片 9"/>
          <p:cNvPicPr>
            <a:picLocks noChangeAspect="true"/>
          </p:cNvPicPr>
          <p:nvPr userDrawn="true"/>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true"/>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6" name="灯片编号占位符 5"/>
          <p:cNvSpPr>
            <a:spLocks noGrp="true"/>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cxnSp>
        <p:nvCxnSpPr>
          <p:cNvPr id="7" name="直接连接符 6"/>
          <p:cNvCxnSpPr/>
          <p:nvPr userDrawn="true"/>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8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8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8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8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jpeg"/><Relationship Id="rId1"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jpeg"/><Relationship Id="rId1" Type="http://schemas.openxmlformats.org/officeDocument/2006/relationships/image" Target="../media/image3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png"/><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true"/>
          </p:cNvSpPr>
          <p:nvPr>
            <p:ph type="subTitle" idx="1"/>
          </p:nvPr>
        </p:nvSpPr>
        <p:spPr>
          <a:xfrm>
            <a:off x="3203341" y="5512310"/>
            <a:ext cx="5787426" cy="558799"/>
          </a:xfrm>
        </p:spPr>
        <p:txBody>
          <a:bodyPr>
            <a:noAutofit/>
          </a:bodyPr>
          <a:lstStyle/>
          <a:p>
            <a:pPr algn="ctr"/>
            <a:r>
              <a:rPr lang="zh-CN" altLang="en-US" sz="2400" dirty="0">
                <a:solidFill>
                  <a:schemeClr val="tx1">
                    <a:lumMod val="85000"/>
                    <a:lumOff val="15000"/>
                  </a:schemeClr>
                </a:solidFill>
                <a:latin typeface="微软雅黑" panose="020B0503020204020204" charset="-122"/>
                <a:ea typeface="微软雅黑" panose="020B0503020204020204" charset="-122"/>
              </a:rPr>
              <a:t>国家统计局北京调查总队     202</a:t>
            </a:r>
            <a:r>
              <a:rPr lang="en-US" altLang="zh-CN" sz="2400" dirty="0">
                <a:solidFill>
                  <a:schemeClr val="tx1">
                    <a:lumMod val="85000"/>
                    <a:lumOff val="15000"/>
                  </a:schemeClr>
                </a:solidFill>
                <a:latin typeface="微软雅黑" panose="020B0503020204020204" charset="-122"/>
                <a:ea typeface="微软雅黑" panose="020B0503020204020204" charset="-122"/>
              </a:rPr>
              <a:t>4</a:t>
            </a:r>
            <a:r>
              <a:rPr lang="zh-CN" altLang="en-US" sz="2400" dirty="0">
                <a:solidFill>
                  <a:schemeClr val="tx1">
                    <a:lumMod val="85000"/>
                    <a:lumOff val="15000"/>
                  </a:schemeClr>
                </a:solidFill>
                <a:latin typeface="微软雅黑" panose="020B0503020204020204" charset="-122"/>
                <a:ea typeface="微软雅黑" panose="020B0503020204020204" charset="-122"/>
              </a:rPr>
              <a:t>年</a:t>
            </a:r>
            <a:r>
              <a:rPr lang="en-US" altLang="zh-CN" sz="2400" dirty="0">
                <a:solidFill>
                  <a:schemeClr val="tx1">
                    <a:lumMod val="85000"/>
                    <a:lumOff val="15000"/>
                  </a:schemeClr>
                </a:solidFill>
                <a:latin typeface="微软雅黑" panose="020B0503020204020204" charset="-122"/>
                <a:ea typeface="微软雅黑" panose="020B0503020204020204" charset="-122"/>
              </a:rPr>
              <a:t>3</a:t>
            </a:r>
            <a:r>
              <a:rPr lang="zh-CN" altLang="en-US" sz="2400" dirty="0">
                <a:solidFill>
                  <a:schemeClr val="tx1">
                    <a:lumMod val="85000"/>
                    <a:lumOff val="15000"/>
                  </a:schemeClr>
                </a:solidFill>
                <a:latin typeface="微软雅黑" panose="020B0503020204020204" charset="-122"/>
                <a:ea typeface="微软雅黑" panose="020B0503020204020204" charset="-122"/>
              </a:rPr>
              <a:t>月  </a:t>
            </a:r>
            <a:endParaRPr lang="zh-CN" altLang="en-US" sz="2400" dirty="0">
              <a:solidFill>
                <a:schemeClr val="tx1">
                  <a:lumMod val="85000"/>
                  <a:lumOff val="15000"/>
                </a:schemeClr>
              </a:solidFill>
              <a:latin typeface="微软雅黑" panose="020B0503020204020204" charset="-122"/>
              <a:ea typeface="微软雅黑" panose="020B0503020204020204" charset="-122"/>
            </a:endParaRPr>
          </a:p>
        </p:txBody>
      </p:sp>
      <p:sp>
        <p:nvSpPr>
          <p:cNvPr id="4" name="标题 3"/>
          <p:cNvSpPr>
            <a:spLocks noGrp="true"/>
          </p:cNvSpPr>
          <p:nvPr>
            <p:ph type="ctrTitle"/>
          </p:nvPr>
        </p:nvSpPr>
        <p:spPr>
          <a:xfrm>
            <a:off x="880110" y="1271414"/>
            <a:ext cx="10435158" cy="2811529"/>
          </a:xfrm>
        </p:spPr>
        <p:txBody>
          <a:bodyPr>
            <a:noAutofit/>
          </a:bodyPr>
          <a:lstStyle/>
          <a:p>
            <a:pPr algn="ctr">
              <a:lnSpc>
                <a:spcPct val="150000"/>
              </a:lnSpc>
            </a:pPr>
            <a:r>
              <a:rPr sz="6000" dirty="0"/>
              <a:t>北京采购经理调查</a:t>
            </a:r>
            <a:br>
              <a:rPr sz="6000" dirty="0"/>
            </a:br>
            <a:r>
              <a:rPr sz="6000" dirty="0"/>
              <a:t>统计报表制度培训</a:t>
            </a:r>
            <a:endParaRPr lang="zh-CN" altLang="en-US" sz="6000" dirty="0"/>
          </a:p>
        </p:txBody>
      </p:sp>
      <p:grpSp>
        <p:nvGrpSpPr>
          <p:cNvPr id="13" name="组合 12"/>
          <p:cNvGrpSpPr/>
          <p:nvPr/>
        </p:nvGrpSpPr>
        <p:grpSpPr>
          <a:xfrm>
            <a:off x="9842039" y="5417059"/>
            <a:ext cx="1644266" cy="573287"/>
            <a:chOff x="7176119" y="4410546"/>
            <a:chExt cx="2176766" cy="758948"/>
          </a:xfrm>
        </p:grpSpPr>
        <p:grpSp>
          <p:nvGrpSpPr>
            <p:cNvPr id="14" name="组合 13"/>
            <p:cNvGrpSpPr/>
            <p:nvPr/>
          </p:nvGrpSpPr>
          <p:grpSpPr>
            <a:xfrm>
              <a:off x="7179917" y="4410547"/>
              <a:ext cx="1786984" cy="758947"/>
              <a:chOff x="926965" y="1294557"/>
              <a:chExt cx="1893405" cy="804145"/>
            </a:xfrm>
          </p:grpSpPr>
          <p:sp>
            <p:nvSpPr>
              <p:cNvPr id="19" name="文本框 24"/>
              <p:cNvSpPr txBox="true"/>
              <p:nvPr/>
            </p:nvSpPr>
            <p:spPr>
              <a:xfrm>
                <a:off x="926965" y="1817115"/>
                <a:ext cx="1645678" cy="281587"/>
              </a:xfrm>
              <a:prstGeom prst="rect">
                <a:avLst/>
              </a:prstGeom>
              <a:noFill/>
            </p:spPr>
            <p:txBody>
              <a:bodyPr wrap="none" numCol="1" rtlCol="0">
                <a:prstTxWarp prst="textPlain">
                  <a:avLst/>
                </a:prstTxWarp>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effectLst/>
                    <a:uLnTx/>
                    <a:uFillTx/>
                    <a:latin typeface="Arial" panose="020B0604020202020204"/>
                    <a:ea typeface="微软雅黑" panose="020B0503020204020204" charset="-122"/>
                    <a:cs typeface="Arial" panose="02080604020202020204" pitchFamily="34" charset="0"/>
                  </a:rPr>
                  <a:t>March</a:t>
                </a:r>
                <a:endParaRPr kumimoji="0" lang="zh-CN" altLang="en-US" sz="9600" b="1" i="0" u="none" strike="noStrike" kern="1200" cap="none" spc="0" normalizeH="0" baseline="0" noProof="0" dirty="0">
                  <a:ln>
                    <a:noFill/>
                  </a:ln>
                  <a:effectLst/>
                  <a:uLnTx/>
                  <a:uFillTx/>
                  <a:latin typeface="Arial" panose="020B0604020202020204"/>
                  <a:ea typeface="微软雅黑" panose="020B0503020204020204" charset="-122"/>
                  <a:cs typeface="Arial" panose="02080604020202020204" pitchFamily="34" charset="0"/>
                </a:endParaRPr>
              </a:p>
            </p:txBody>
          </p:sp>
          <p:sp>
            <p:nvSpPr>
              <p:cNvPr id="20" name="文本框 25"/>
              <p:cNvSpPr txBox="true"/>
              <p:nvPr/>
            </p:nvSpPr>
            <p:spPr>
              <a:xfrm>
                <a:off x="1792429" y="1294557"/>
                <a:ext cx="1027941" cy="421969"/>
              </a:xfrm>
              <a:prstGeom prst="rect">
                <a:avLst/>
              </a:prstGeom>
              <a:noFill/>
            </p:spPr>
            <p:txBody>
              <a:bodyPr wrap="none" numCol="1" rtlCol="0">
                <a:prstTxWarp prst="textPlain">
                  <a:avLst/>
                </a:prstTxWarp>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smtClean="0">
                    <a:ln>
                      <a:noFill/>
                    </a:ln>
                    <a:effectLst/>
                    <a:uLnTx/>
                    <a:uFillTx/>
                    <a:latin typeface="Arial" panose="020B0604020202020204"/>
                    <a:ea typeface="微软雅黑" panose="020B0503020204020204" charset="-122"/>
                    <a:cs typeface="Arial" panose="02080604020202020204" pitchFamily="34" charset="0"/>
                  </a:rPr>
                  <a:t>2024</a:t>
                </a:r>
                <a:endParaRPr kumimoji="0" lang="zh-CN" altLang="en-US" sz="9600" b="1" i="0" u="none" strike="noStrike" kern="1200" cap="none" spc="0" normalizeH="0" baseline="0" noProof="0" dirty="0">
                  <a:ln>
                    <a:noFill/>
                  </a:ln>
                  <a:effectLst/>
                  <a:uLnTx/>
                  <a:uFillTx/>
                  <a:latin typeface="Arial" panose="020B0604020202020204"/>
                  <a:ea typeface="微软雅黑" panose="020B0503020204020204" charset="-122"/>
                  <a:cs typeface="Arial" panose="02080604020202020204" pitchFamily="34" charset="0"/>
                </a:endParaRPr>
              </a:p>
            </p:txBody>
          </p:sp>
        </p:grpSp>
        <p:sp>
          <p:nvSpPr>
            <p:cNvPr id="15" name="矩形 14"/>
            <p:cNvSpPr/>
            <p:nvPr/>
          </p:nvSpPr>
          <p:spPr>
            <a:xfrm>
              <a:off x="7176120" y="4410546"/>
              <a:ext cx="720080" cy="371475"/>
            </a:xfrm>
            <a:prstGeom prst="rect">
              <a:avLst/>
            </a:pr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charset="-122"/>
                <a:cs typeface="+mn-cs"/>
              </a:endParaRPr>
            </a:p>
          </p:txBody>
        </p:sp>
        <p:sp>
          <p:nvSpPr>
            <p:cNvPr id="16" name="矩形 15"/>
            <p:cNvSpPr/>
            <p:nvPr/>
          </p:nvSpPr>
          <p:spPr>
            <a:xfrm>
              <a:off x="7176119" y="4410546"/>
              <a:ext cx="216025" cy="371475"/>
            </a:xfrm>
            <a:prstGeom prst="rect">
              <a:avLst/>
            </a:prstGeom>
            <a:solidFill>
              <a:schemeClr val="accent1">
                <a:lumMod val="20000"/>
                <a:lumOff val="80000"/>
              </a:schemeClr>
            </a:solidFill>
            <a:ln w="1270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charset="-122"/>
                <a:cs typeface="+mn-cs"/>
              </a:endParaRPr>
            </a:p>
          </p:txBody>
        </p:sp>
        <p:sp>
          <p:nvSpPr>
            <p:cNvPr id="17" name="矩形 16"/>
            <p:cNvSpPr/>
            <p:nvPr/>
          </p:nvSpPr>
          <p:spPr>
            <a:xfrm>
              <a:off x="8833635" y="4647551"/>
              <a:ext cx="519250" cy="518466"/>
            </a:xfrm>
            <a:custGeom>
              <a:avLst/>
              <a:gdLst>
                <a:gd name="connsiteX0" fmla="*/ 259984 w 607639"/>
                <a:gd name="connsiteY0" fmla="*/ 430308 h 606722"/>
                <a:gd name="connsiteX1" fmla="*/ 287837 w 607639"/>
                <a:gd name="connsiteY1" fmla="*/ 458126 h 606722"/>
                <a:gd name="connsiteX2" fmla="*/ 139047 w 607639"/>
                <a:gd name="connsiteY2" fmla="*/ 606722 h 606722"/>
                <a:gd name="connsiteX3" fmla="*/ 111282 w 607639"/>
                <a:gd name="connsiteY3" fmla="*/ 578905 h 606722"/>
                <a:gd name="connsiteX4" fmla="*/ 204460 w 607639"/>
                <a:gd name="connsiteY4" fmla="*/ 374844 h 606722"/>
                <a:gd name="connsiteX5" fmla="*/ 232231 w 607639"/>
                <a:gd name="connsiteY5" fmla="*/ 402573 h 606722"/>
                <a:gd name="connsiteX6" fmla="*/ 27771 w 607639"/>
                <a:gd name="connsiteY6" fmla="*/ 606722 h 606722"/>
                <a:gd name="connsiteX7" fmla="*/ 0 w 607639"/>
                <a:gd name="connsiteY7" fmla="*/ 578904 h 606722"/>
                <a:gd name="connsiteX8" fmla="*/ 148791 w 607639"/>
                <a:gd name="connsiteY8" fmla="*/ 319309 h 606722"/>
                <a:gd name="connsiteX9" fmla="*/ 176555 w 607639"/>
                <a:gd name="connsiteY9" fmla="*/ 347040 h 606722"/>
                <a:gd name="connsiteX10" fmla="*/ 27853 w 607639"/>
                <a:gd name="connsiteY10" fmla="*/ 495652 h 606722"/>
                <a:gd name="connsiteX11" fmla="*/ 0 w 607639"/>
                <a:gd name="connsiteY11" fmla="*/ 467921 h 606722"/>
                <a:gd name="connsiteX12" fmla="*/ 482456 w 607639"/>
                <a:gd name="connsiteY12" fmla="*/ 291506 h 606722"/>
                <a:gd name="connsiteX13" fmla="*/ 441354 w 607639"/>
                <a:gd name="connsiteY13" fmla="*/ 444829 h 606722"/>
                <a:gd name="connsiteX14" fmla="*/ 385749 w 607639"/>
                <a:gd name="connsiteY14" fmla="*/ 500380 h 606722"/>
                <a:gd name="connsiteX15" fmla="*/ 329611 w 607639"/>
                <a:gd name="connsiteY15" fmla="*/ 444295 h 606722"/>
                <a:gd name="connsiteX16" fmla="*/ 218312 w 607639"/>
                <a:gd name="connsiteY16" fmla="*/ 277605 h 606722"/>
                <a:gd name="connsiteX17" fmla="*/ 329470 w 607639"/>
                <a:gd name="connsiteY17" fmla="*/ 388739 h 606722"/>
                <a:gd name="connsiteX18" fmla="*/ 301703 w 607639"/>
                <a:gd name="connsiteY18" fmla="*/ 416478 h 606722"/>
                <a:gd name="connsiteX19" fmla="*/ 190456 w 607639"/>
                <a:gd name="connsiteY19" fmla="*/ 305433 h 606722"/>
                <a:gd name="connsiteX20" fmla="*/ 315639 w 607639"/>
                <a:gd name="connsiteY20" fmla="*/ 124971 h 606722"/>
                <a:gd name="connsiteX21" fmla="*/ 162720 w 607639"/>
                <a:gd name="connsiteY21" fmla="*/ 277604 h 606722"/>
                <a:gd name="connsiteX22" fmla="*/ 106554 w 607639"/>
                <a:gd name="connsiteY22" fmla="*/ 221544 h 606722"/>
                <a:gd name="connsiteX23" fmla="*/ 162097 w 607639"/>
                <a:gd name="connsiteY23" fmla="*/ 166016 h 606722"/>
                <a:gd name="connsiteX24" fmla="*/ 459243 w 607639"/>
                <a:gd name="connsiteY24" fmla="*/ 120359 h 606722"/>
                <a:gd name="connsiteX25" fmla="*/ 431471 w 607639"/>
                <a:gd name="connsiteY25" fmla="*/ 148088 h 606722"/>
                <a:gd name="connsiteX26" fmla="*/ 459243 w 607639"/>
                <a:gd name="connsiteY26" fmla="*/ 175905 h 606722"/>
                <a:gd name="connsiteX27" fmla="*/ 487103 w 607639"/>
                <a:gd name="connsiteY27" fmla="*/ 148088 h 606722"/>
                <a:gd name="connsiteX28" fmla="*/ 445357 w 607639"/>
                <a:gd name="connsiteY28" fmla="*/ 50948 h 606722"/>
                <a:gd name="connsiteX29" fmla="*/ 556620 w 607639"/>
                <a:gd name="connsiteY29" fmla="*/ 161952 h 606722"/>
                <a:gd name="connsiteX30" fmla="*/ 357326 w 607639"/>
                <a:gd name="connsiteY30" fmla="*/ 360942 h 606722"/>
                <a:gd name="connsiteX31" fmla="*/ 246062 w 607639"/>
                <a:gd name="connsiteY31" fmla="*/ 249938 h 606722"/>
                <a:gd name="connsiteX32" fmla="*/ 607639 w 607639"/>
                <a:gd name="connsiteY32" fmla="*/ 0 h 606722"/>
                <a:gd name="connsiteX33" fmla="*/ 576136 w 607639"/>
                <a:gd name="connsiteY33" fmla="*/ 125818 h 606722"/>
                <a:gd name="connsiteX34" fmla="*/ 481539 w 607639"/>
                <a:gd name="connsiteY34" fmla="*/ 31454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7639" h="606722">
                  <a:moveTo>
                    <a:pt x="259984" y="430308"/>
                  </a:moveTo>
                  <a:lnTo>
                    <a:pt x="287837" y="458126"/>
                  </a:lnTo>
                  <a:lnTo>
                    <a:pt x="139047" y="606722"/>
                  </a:lnTo>
                  <a:lnTo>
                    <a:pt x="111282" y="578905"/>
                  </a:lnTo>
                  <a:close/>
                  <a:moveTo>
                    <a:pt x="204460" y="374844"/>
                  </a:moveTo>
                  <a:lnTo>
                    <a:pt x="232231" y="402573"/>
                  </a:lnTo>
                  <a:lnTo>
                    <a:pt x="27771" y="606722"/>
                  </a:lnTo>
                  <a:lnTo>
                    <a:pt x="0" y="578904"/>
                  </a:lnTo>
                  <a:close/>
                  <a:moveTo>
                    <a:pt x="148791" y="319309"/>
                  </a:moveTo>
                  <a:lnTo>
                    <a:pt x="176555" y="347040"/>
                  </a:lnTo>
                  <a:lnTo>
                    <a:pt x="27853" y="495652"/>
                  </a:lnTo>
                  <a:lnTo>
                    <a:pt x="0" y="467921"/>
                  </a:lnTo>
                  <a:close/>
                  <a:moveTo>
                    <a:pt x="482456" y="291506"/>
                  </a:moveTo>
                  <a:lnTo>
                    <a:pt x="441354" y="444829"/>
                  </a:lnTo>
                  <a:lnTo>
                    <a:pt x="385749" y="500380"/>
                  </a:lnTo>
                  <a:lnTo>
                    <a:pt x="329611" y="444295"/>
                  </a:lnTo>
                  <a:close/>
                  <a:moveTo>
                    <a:pt x="218312" y="277605"/>
                  </a:moveTo>
                  <a:lnTo>
                    <a:pt x="329470" y="388739"/>
                  </a:lnTo>
                  <a:lnTo>
                    <a:pt x="301703" y="416478"/>
                  </a:lnTo>
                  <a:lnTo>
                    <a:pt x="190456" y="305433"/>
                  </a:lnTo>
                  <a:close/>
                  <a:moveTo>
                    <a:pt x="315639" y="124971"/>
                  </a:moveTo>
                  <a:lnTo>
                    <a:pt x="162720" y="277604"/>
                  </a:lnTo>
                  <a:lnTo>
                    <a:pt x="106554" y="221544"/>
                  </a:lnTo>
                  <a:lnTo>
                    <a:pt x="162097" y="166016"/>
                  </a:lnTo>
                  <a:close/>
                  <a:moveTo>
                    <a:pt x="459243" y="120359"/>
                  </a:moveTo>
                  <a:lnTo>
                    <a:pt x="431471" y="148088"/>
                  </a:lnTo>
                  <a:lnTo>
                    <a:pt x="459243" y="175905"/>
                  </a:lnTo>
                  <a:lnTo>
                    <a:pt x="487103" y="148088"/>
                  </a:lnTo>
                  <a:close/>
                  <a:moveTo>
                    <a:pt x="445357" y="50948"/>
                  </a:moveTo>
                  <a:lnTo>
                    <a:pt x="556620" y="161952"/>
                  </a:lnTo>
                  <a:lnTo>
                    <a:pt x="357326" y="360942"/>
                  </a:lnTo>
                  <a:lnTo>
                    <a:pt x="246062" y="249938"/>
                  </a:lnTo>
                  <a:close/>
                  <a:moveTo>
                    <a:pt x="607639" y="0"/>
                  </a:moveTo>
                  <a:lnTo>
                    <a:pt x="576136" y="125818"/>
                  </a:lnTo>
                  <a:lnTo>
                    <a:pt x="481539" y="31454"/>
                  </a:lnTo>
                  <a:close/>
                </a:path>
              </a:pathLst>
            </a:custGeom>
            <a:solidFill>
              <a:schemeClr val="accent1"/>
            </a:solidFill>
            <a:ln w="12700" cap="flat" cmpd="sng" algn="ctr">
              <a:noFill/>
              <a:prstDash val="solid"/>
              <a:miter lim="800000"/>
            </a:ln>
            <a:effectLst/>
          </p:spPr>
          <p:txBody>
            <a:bodyPr rot="0" spcFirstLastPara="0" vert="horz" wrap="square" lIns="91440" tIns="45720" rIns="91440" bIns="45720" numCol="1" spcCol="0" rtlCol="0" fromWordArt="false" anchor="ctr" anchorCtr="false" forceAA="false" compatLnSpc="true">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a:ea typeface="微软雅黑" panose="020B0503020204020204" charset="-122"/>
                <a:cs typeface="+mn-cs"/>
              </a:endParaRPr>
            </a:p>
          </p:txBody>
        </p:sp>
      </p:grpSp>
      <p:sp>
        <p:nvSpPr>
          <p:cNvPr id="2" name="文本框 1"/>
          <p:cNvSpPr txBox="true"/>
          <p:nvPr/>
        </p:nvSpPr>
        <p:spPr>
          <a:xfrm>
            <a:off x="3042285" y="4283075"/>
            <a:ext cx="7753350" cy="398780"/>
          </a:xfrm>
          <a:prstGeom prst="rect">
            <a:avLst/>
          </a:prstGeom>
          <a:noFill/>
        </p:spPr>
        <p:txBody>
          <a:bodyPr wrap="square" rtlCol="0" anchor="t">
            <a:spAutoFit/>
          </a:bodyPr>
          <a:lstStyle/>
          <a:p>
            <a:r>
              <a:rPr lang="en-US" altLang="zh-CN"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2023</a:t>
            </a:r>
            <a:r>
              <a:rPr lang="zh-CN" altLang="en-US"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年</a:t>
            </a:r>
            <a:r>
              <a:rPr lang="zh-CN" altLang="en-US" sz="2000" dirty="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统计年报和</a:t>
            </a:r>
            <a:r>
              <a:rPr lang="en-US" altLang="zh-CN"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2024</a:t>
            </a:r>
            <a:r>
              <a:rPr lang="zh-CN" altLang="en-US"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年</a:t>
            </a:r>
            <a:r>
              <a:rPr lang="zh-CN" altLang="en-US" sz="2000" dirty="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定期统计报表制度培训</a:t>
            </a:r>
            <a:r>
              <a:rPr lang="zh-CN" altLang="en-US"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rPr>
              <a:t>课件</a:t>
            </a:r>
            <a:endParaRPr lang="zh-CN" altLang="en-US" sz="2000" dirty="0" smtClean="0">
              <a:solidFill>
                <a:schemeClr val="tx2"/>
              </a:solidFill>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灯片编号占位符 3"/>
          <p:cNvSpPr txBox="true">
            <a:spLocks noGrp="true"/>
          </p:cNvSpPr>
          <p:nvPr>
            <p:ph type="sldNum" sz="quarter" idx="4"/>
          </p:nvPr>
        </p:nvSpPr>
        <p:spPr>
          <a:noFill/>
          <a:ln>
            <a:noFill/>
          </a:ln>
        </p:spPr>
        <p:txBody>
          <a:bodyPr anchor="ctr"/>
          <a:lstStyle/>
          <a:p>
            <a:pPr marL="0" indent="0" algn="r" eaLnBrk="1" hangingPunct="1">
              <a:spcBef>
                <a:spcPct val="0"/>
              </a:spcBef>
              <a:buFontTx/>
              <a:buNone/>
            </a:pPr>
            <a:fld id="{9A0DB2DC-4C9A-4742-B13C-FB6460FD3503}" type="slidenum">
              <a:rPr lang="zh-CN" altLang="en-US" sz="1100" kern="1200" dirty="0">
                <a:solidFill>
                  <a:schemeClr val="bg1"/>
                </a:solidFill>
                <a:latin typeface="Arial" panose="02080604020202020204" pitchFamily="34" charset="0"/>
                <a:ea typeface="宋体" pitchFamily="2" charset="-122"/>
                <a:cs typeface="+mn-cs"/>
              </a:rPr>
            </a:fld>
            <a:endParaRPr lang="zh-CN" altLang="en-US" sz="1100" kern="1200" dirty="0">
              <a:solidFill>
                <a:schemeClr val="bg1"/>
              </a:solidFill>
              <a:latin typeface="Arial" panose="02080604020202020204" pitchFamily="34" charset="0"/>
              <a:ea typeface="宋体" pitchFamily="2" charset="-122"/>
              <a:cs typeface="+mn-cs"/>
            </a:endParaRPr>
          </a:p>
        </p:txBody>
      </p:sp>
      <p:sp>
        <p:nvSpPr>
          <p:cNvPr id="2" name="标题 1"/>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
        <p:nvSpPr>
          <p:cNvPr id="3" name="矩形 2"/>
          <p:cNvSpPr/>
          <p:nvPr/>
        </p:nvSpPr>
        <p:spPr>
          <a:xfrm>
            <a:off x="1239520" y="1569720"/>
            <a:ext cx="10282555" cy="5169535"/>
          </a:xfrm>
          <a:prstGeom prst="rect">
            <a:avLst/>
          </a:prstGeom>
        </p:spPr>
        <p:txBody>
          <a:bodyPr wrap="square">
            <a:spAutoFit/>
          </a:bodyPr>
          <a:lstStyle/>
          <a:p>
            <a:pPr marL="0" marR="0" lvl="0" indent="0" algn="l" defTabSz="914400" rtl="0" eaLnBrk="0" fontAlgn="base" hangingPunct="0">
              <a:lnSpc>
                <a:spcPct val="11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认真学习、严格执行采购经理调查制度，必须要保证：</a:t>
            </a:r>
            <a:endPar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）统计对象正确：月报问卷是由企业采购经理或者主管企业运营的负责人作出的判断。</a:t>
            </a:r>
            <a:endPar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网上录入可以由财务人员代为进行。</a:t>
            </a:r>
            <a:endPar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）报告期正确：调查的报告期是一个自然月，月报时需要对</a:t>
            </a:r>
            <a:r>
              <a:rPr kumimoji="0" lang="zh-CN" altLang="en-US" sz="2000" i="0" u="none" strike="noStrike" kern="1200" cap="none" spc="0" normalizeH="0" baseline="0" noProof="0" dirty="0">
                <a:ln>
                  <a:noFill/>
                </a:ln>
                <a:solidFill>
                  <a:srgbClr val="7030A0"/>
                </a:solidFill>
                <a:effectLst/>
                <a:uLnTx/>
                <a:uFillTx/>
                <a:latin typeface="微软雅黑" panose="020B0503020204020204" charset="-122"/>
                <a:ea typeface="微软雅黑" panose="020B0503020204020204" charset="-122"/>
                <a:cs typeface="微软雅黑" panose="020B0503020204020204" charset="-122"/>
              </a:rPr>
              <a:t>当月</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情况进行综合判断，而不是利用上月财务数据进行判断。</a:t>
            </a:r>
            <a:endPar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按时上报：</a:t>
            </a:r>
            <a:endPar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）采购调查年报</a:t>
            </a:r>
            <a:r>
              <a:rPr kumimoji="0" lang="zh-CN" altLang="en-US" sz="200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4</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月</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日开网）</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）月报（每月</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22</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日</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-25</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日）</a:t>
            </a:r>
            <a:endParaRPr kumimoji="0" lang="en-US" altLang="zh-CN" sz="2000" i="0" u="none" strike="noStrike" kern="1200" cap="none" spc="0" normalizeH="0" baseline="0" noProof="0" dirty="0">
              <a:ln>
                <a:noFill/>
              </a:ln>
              <a:solidFill>
                <a:schemeClr val="accent6">
                  <a:lumMod val="50000"/>
                </a:scheme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rPr>
              <a:t>如实上报：</a:t>
            </a:r>
            <a:endParaRPr kumimoji="0" lang="en-US" altLang="zh-CN"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）统计对象根据自己的判断，如实回答问卷。</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）具体填报人员如工作变动，请好</a:t>
            </a:r>
            <a:r>
              <a:rPr kumimoji="0" lang="zh-CN" altLang="en-US" sz="2000" i="0" u="none" strike="noStrike" kern="1200" cap="none" spc="0" normalizeH="0" baseline="0" noProof="0" dirty="0">
                <a:ln>
                  <a:noFill/>
                </a:ln>
                <a:solidFill>
                  <a:srgbClr val="7030A0"/>
                </a:solidFill>
                <a:effectLst/>
                <a:uLnTx/>
                <a:uFillTx/>
                <a:latin typeface="微软雅黑" panose="020B0503020204020204" charset="-122"/>
                <a:ea typeface="微软雅黑" panose="020B0503020204020204" charset="-122"/>
                <a:cs typeface="微软雅黑" panose="020B0503020204020204" charset="-122"/>
              </a:rPr>
              <a:t>工作交接</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，否则可能导致因迟报而受到处罚。</a:t>
            </a:r>
            <a:endPar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hangingPunct="0">
              <a:lnSpc>
                <a:spcPct val="110000"/>
              </a:lnSpc>
              <a:spcBef>
                <a:spcPct val="0"/>
              </a:spcBef>
              <a:spcAft>
                <a:spcPct val="0"/>
              </a:spcAft>
              <a:buClrTx/>
              <a:buSzTx/>
              <a:buFontTx/>
              <a:buNone/>
              <a:defRPr/>
            </a:pP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）因特殊原因（外迁、停业等）无法继续填报及时告知统计部门。</a:t>
            </a:r>
            <a:endParaRPr kumimoji="0" lang="zh-CN" altLang="en-US" sz="20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base" hangingPunct="0">
              <a:lnSpc>
                <a:spcPct val="110000"/>
              </a:lnSpc>
              <a:spcBef>
                <a:spcPct val="0"/>
              </a:spcBef>
              <a:spcAft>
                <a:spcPct val="0"/>
              </a:spcAft>
              <a:buClrTx/>
              <a:buSzTx/>
              <a:buFontTx/>
              <a:buNone/>
              <a:defRPr/>
            </a:pP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 月报（每月）打印，统计对象（采购经理、主管企业运营的负责人）签字，做好留存，以备统计检查。</a:t>
            </a:r>
            <a:endParaRPr lang="zh-CN" altLang="en-US" sz="2000" b="1"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0" fontAlgn="base" hangingPunct="0">
              <a:lnSpc>
                <a:spcPct val="110000"/>
              </a:lnSpc>
              <a:spcBef>
                <a:spcPct val="0"/>
              </a:spcBef>
              <a:spcAft>
                <a:spcPct val="0"/>
              </a:spcAft>
              <a:buClrTx/>
              <a:buSzTx/>
              <a:buFontTx/>
              <a:buNone/>
              <a:defRPr/>
            </a:pPr>
            <a:r>
              <a:rPr lang="en-US" altLang="zh-CN" sz="2000" b="1"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sym typeface="+mn-ea"/>
              </a:rPr>
              <a:t>5. </a:t>
            </a:r>
            <a:r>
              <a:rPr lang="zh-CN" altLang="en-US" sz="2000" b="1"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sym typeface="+mn-ea"/>
              </a:rPr>
              <a:t>配合统计调查、统计检查工作</a:t>
            </a:r>
            <a:endParaRPr kumimoji="0" lang="zh-CN" altLang="en-US" sz="2000" b="1" i="0" u="none" strike="noStrike" kern="1200" cap="none" spc="0" normalizeH="0" baseline="0" noProof="0" dirty="0">
              <a:ln>
                <a:noFill/>
              </a:ln>
              <a:solidFill>
                <a:srgbClr val="4C679E"/>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4" name="TextBox 7"/>
          <p:cNvSpPr txBox="true"/>
          <p:nvPr/>
        </p:nvSpPr>
        <p:spPr>
          <a:xfrm>
            <a:off x="-102235" y="1000760"/>
            <a:ext cx="9541510" cy="650875"/>
          </a:xfrm>
          <a:prstGeom prst="rect">
            <a:avLst/>
          </a:prstGeom>
          <a:noFill/>
        </p:spPr>
        <p:txBody>
          <a:bodyPr wrap="square" lIns="91440" tIns="45720" rIns="91440" bIns="45720" rtlCol="0">
            <a:spAutoFit/>
          </a:bodyPr>
          <a:lstStyle/>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（五）法定义务告知 </a:t>
            </a:r>
            <a:r>
              <a:rPr lang="en-US" altLang="zh-CN" sz="2800" b="1" dirty="0" smtClean="0">
                <a:sym typeface="+mn-ea"/>
              </a:rPr>
              <a:t>-</a:t>
            </a:r>
            <a:r>
              <a:rPr lang="zh-CN" altLang="zh-CN" sz="2800" b="1" dirty="0" smtClean="0">
                <a:sym typeface="+mn-ea"/>
              </a:rPr>
              <a:t> 如何依法做好采购经理调查工作</a:t>
            </a:r>
            <a:endParaRPr kumimoji="0" lang="zh-CN" altLang="en-US" sz="2800" b="1" i="0" u="none" strike="noStrike" kern="1200" cap="none" spc="0" normalizeH="0" baseline="0" noProof="0" dirty="0" smtClean="0">
              <a:ln w="10541" cmpd="sng">
                <a:solidFill>
                  <a:srgbClr val="7D7D7D">
                    <a:tint val="100000"/>
                    <a:shade val="100000"/>
                    <a:satMod val="110000"/>
                  </a:srgbClr>
                </a:solidFill>
                <a:prstDash val="solid"/>
              </a:ln>
              <a:solidFill>
                <a:schemeClr val="tx1"/>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true"/>
          <p:nvPr/>
        </p:nvSpPr>
        <p:spPr>
          <a:xfrm>
            <a:off x="487045" y="3103245"/>
            <a:ext cx="10625455" cy="650875"/>
          </a:xfrm>
          <a:prstGeom prst="rect">
            <a:avLst/>
          </a:prstGeom>
          <a:noFill/>
        </p:spPr>
        <p:txBody>
          <a:bodyPr wrap="square" lIns="91440" tIns="45720" rIns="91440" bIns="45720" rtlCol="0">
            <a:spAutoFit/>
          </a:bodyPr>
          <a:lstStyle/>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（五）法定义务告知</a:t>
            </a:r>
            <a:endParaRPr lang="zh-CN" altLang="zh-CN" sz="2800" b="1" dirty="0" smtClean="0">
              <a:sym typeface="+mn-ea"/>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pic>
        <p:nvPicPr>
          <p:cNvPr id="4" name="图片 3" descr="/home/kylin/桌面/截图-2024年3月5日 10时57分9秒.png截图-2024年3月5日 10时57分9秒"/>
          <p:cNvPicPr>
            <a:picLocks noChangeAspect="true"/>
          </p:cNvPicPr>
          <p:nvPr/>
        </p:nvPicPr>
        <p:blipFill>
          <a:blip r:embed="rId1"/>
          <a:srcRect/>
          <a:stretch>
            <a:fillRect/>
          </a:stretch>
        </p:blipFill>
        <p:spPr>
          <a:xfrm>
            <a:off x="5524500" y="1038860"/>
            <a:ext cx="4058285" cy="5753735"/>
          </a:xfrm>
          <a:prstGeom prst="rect">
            <a:avLst/>
          </a:prstGeom>
          <a:ln w="38100">
            <a:solidFill>
              <a:schemeClr val="accent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true"/>
          <p:nvPr/>
        </p:nvSpPr>
        <p:spPr>
          <a:xfrm>
            <a:off x="705485" y="1193800"/>
            <a:ext cx="10469880" cy="4615815"/>
          </a:xfrm>
          <a:prstGeom prst="rect">
            <a:avLst/>
          </a:prstGeom>
          <a:noFill/>
        </p:spPr>
        <p:txBody>
          <a:bodyPr wrap="square" lIns="91440" tIns="45720" rIns="91440" bIns="45720" rtlCol="0">
            <a:spAutoFit/>
          </a:bodyPr>
          <a:lstStyle/>
          <a:p>
            <a:pPr lvl="0" indent="711200" algn="just" fontAlgn="auto">
              <a:lnSpc>
                <a:spcPct val="150000"/>
              </a:lnSpc>
              <a:extLst>
                <a:ext uri="{35155182-B16C-46BC-9424-99874614C6A1}">
                  <wpsdc:indentchars xmlns:wpsdc="http://www.wps.cn/officeDocument/2017/drawingmlCustomData" val="200" checksum="3773799597"/>
                </a:ext>
              </a:extLst>
            </a:pPr>
            <a:r>
              <a:rPr lang="zh-CN" altLang="zh-CN" sz="2800" b="1" dirty="0" smtClean="0">
                <a:latin typeface="微软雅黑" panose="020B0503020204020204" charset="-122"/>
                <a:ea typeface="微软雅黑" panose="020B0503020204020204" charset="-122"/>
                <a:cs typeface="微软雅黑" panose="020B0503020204020204" charset="-122"/>
                <a:sym typeface="+mn-ea"/>
              </a:rPr>
              <a:t>（六）</a:t>
            </a:r>
            <a:r>
              <a:rPr lang="zh-CN" altLang="en-US" sz="2800" b="1" dirty="0" smtClean="0">
                <a:latin typeface="微软雅黑" panose="020B0503020204020204" charset="-122"/>
                <a:ea typeface="微软雅黑" panose="020B0503020204020204" charset="-122"/>
                <a:cs typeface="微软雅黑" panose="020B0503020204020204" charset="-122"/>
                <a:sym typeface="+mn-ea"/>
              </a:rPr>
              <a:t>报送时间</a:t>
            </a:r>
            <a:endParaRPr lang="zh-CN" altLang="en-US" sz="2800" dirty="0" smtClean="0">
              <a:latin typeface="微软雅黑" panose="020B0503020204020204" charset="-122"/>
              <a:ea typeface="微软雅黑" panose="020B0503020204020204" charset="-122"/>
              <a:cs typeface="微软雅黑" panose="020B0503020204020204" charset="-122"/>
              <a:sym typeface="+mn-ea"/>
            </a:endParaRPr>
          </a:p>
          <a:p>
            <a:pPr lvl="0" indent="711200" algn="just" fontAlgn="auto">
              <a:lnSpc>
                <a:spcPct val="150000"/>
              </a:lnSpc>
              <a:extLst>
                <a:ext uri="{35155182-B16C-46BC-9424-99874614C6A1}">
                  <wpsdc:indentchars xmlns:wpsdc="http://www.wps.cn/officeDocument/2017/drawingmlCustomData" val="200" checksum="3773799597"/>
                </a:ext>
              </a:extLst>
            </a:pPr>
            <a:r>
              <a:rPr lang="zh-CN" altLang="en-US" sz="2800" b="1" dirty="0" smtClean="0">
                <a:solidFill>
                  <a:srgbClr val="0070C0"/>
                </a:solidFill>
                <a:latin typeface="微软雅黑" panose="020B0503020204020204" charset="-122"/>
                <a:ea typeface="微软雅黑" panose="020B0503020204020204" charset="-122"/>
                <a:cs typeface="微软雅黑" panose="020B0503020204020204" charset="-122"/>
                <a:sym typeface="+mn-ea"/>
              </a:rPr>
              <a:t>年报：</a:t>
            </a:r>
            <a:r>
              <a:rPr lang="en-US" altLang="zh-CN" sz="2800" dirty="0" smtClean="0">
                <a:latin typeface="微软雅黑" panose="020B0503020204020204" charset="-122"/>
                <a:ea typeface="微软雅黑" panose="020B0503020204020204" charset="-122"/>
                <a:cs typeface="微软雅黑" panose="020B0503020204020204" charset="-122"/>
                <a:sym typeface="+mn-ea"/>
              </a:rPr>
              <a:t>2024</a:t>
            </a:r>
            <a:r>
              <a:rPr lang="zh-CN" altLang="en-US" sz="2800" dirty="0" smtClean="0">
                <a:latin typeface="微软雅黑" panose="020B0503020204020204" charset="-122"/>
                <a:ea typeface="微软雅黑" panose="020B0503020204020204" charset="-122"/>
                <a:cs typeface="微软雅黑" panose="020B0503020204020204" charset="-122"/>
                <a:sym typeface="+mn-ea"/>
              </a:rPr>
              <a:t>年</a:t>
            </a:r>
            <a:r>
              <a:rPr lang="en-US" altLang="zh-CN" sz="2800" dirty="0" smtClean="0">
                <a:latin typeface="微软雅黑" panose="020B0503020204020204" charset="-122"/>
                <a:ea typeface="微软雅黑" panose="020B0503020204020204" charset="-122"/>
                <a:cs typeface="微软雅黑" panose="020B0503020204020204" charset="-122"/>
                <a:sym typeface="+mn-ea"/>
              </a:rPr>
              <a:t>4</a:t>
            </a:r>
            <a:r>
              <a:rPr lang="zh-CN" altLang="en-US" sz="2800" dirty="0" smtClean="0">
                <a:latin typeface="微软雅黑" panose="020B0503020204020204" charset="-122"/>
                <a:ea typeface="微软雅黑" panose="020B0503020204020204" charset="-122"/>
                <a:cs typeface="微软雅黑" panose="020B0503020204020204" charset="-122"/>
                <a:sym typeface="+mn-ea"/>
              </a:rPr>
              <a:t>月</a:t>
            </a:r>
            <a:r>
              <a:rPr lang="en-US" altLang="zh-CN" sz="2800" dirty="0" smtClean="0">
                <a:latin typeface="微软雅黑" panose="020B0503020204020204" charset="-122"/>
                <a:ea typeface="微软雅黑" panose="020B0503020204020204" charset="-122"/>
                <a:cs typeface="微软雅黑" panose="020B0503020204020204" charset="-122"/>
                <a:sym typeface="+mn-ea"/>
              </a:rPr>
              <a:t>1</a:t>
            </a:r>
            <a:r>
              <a:rPr lang="zh-CN" altLang="en-US" sz="2800" dirty="0" smtClean="0">
                <a:latin typeface="微软雅黑" panose="020B0503020204020204" charset="-122"/>
                <a:ea typeface="微软雅黑" panose="020B0503020204020204" charset="-122"/>
                <a:cs typeface="微软雅黑" panose="020B0503020204020204" charset="-122"/>
                <a:sym typeface="+mn-ea"/>
              </a:rPr>
              <a:t>日</a:t>
            </a:r>
            <a:r>
              <a:rPr lang="en-US" altLang="zh-CN" sz="2800" dirty="0" smtClean="0">
                <a:latin typeface="微软雅黑" panose="020B0503020204020204" charset="-122"/>
                <a:ea typeface="微软雅黑" panose="020B0503020204020204" charset="-122"/>
                <a:cs typeface="微软雅黑" panose="020B0503020204020204" charset="-122"/>
                <a:sym typeface="+mn-ea"/>
              </a:rPr>
              <a:t>—2024</a:t>
            </a:r>
            <a:r>
              <a:rPr lang="zh-CN" altLang="en-US" sz="2800" dirty="0" smtClean="0">
                <a:latin typeface="微软雅黑" panose="020B0503020204020204" charset="-122"/>
                <a:ea typeface="微软雅黑" panose="020B0503020204020204" charset="-122"/>
                <a:cs typeface="微软雅黑" panose="020B0503020204020204" charset="-122"/>
                <a:sym typeface="+mn-ea"/>
              </a:rPr>
              <a:t>年</a:t>
            </a:r>
            <a:r>
              <a:rPr lang="en-US" altLang="zh-CN" sz="2800" dirty="0" smtClean="0">
                <a:latin typeface="微软雅黑" panose="020B0503020204020204" charset="-122"/>
                <a:ea typeface="微软雅黑" panose="020B0503020204020204" charset="-122"/>
                <a:cs typeface="微软雅黑" panose="020B0503020204020204" charset="-122"/>
                <a:sym typeface="+mn-ea"/>
              </a:rPr>
              <a:t>4</a:t>
            </a:r>
            <a:r>
              <a:rPr lang="zh-CN" altLang="en-US" sz="2800" dirty="0" smtClean="0">
                <a:latin typeface="微软雅黑" panose="020B0503020204020204" charset="-122"/>
                <a:ea typeface="微软雅黑" panose="020B0503020204020204" charset="-122"/>
                <a:cs typeface="微软雅黑" panose="020B0503020204020204" charset="-122"/>
                <a:sym typeface="+mn-ea"/>
              </a:rPr>
              <a:t>月</a:t>
            </a:r>
            <a:r>
              <a:rPr lang="en-US" altLang="zh-CN" sz="2800" dirty="0" smtClean="0">
                <a:latin typeface="微软雅黑" panose="020B0503020204020204" charset="-122"/>
                <a:ea typeface="微软雅黑" panose="020B0503020204020204" charset="-122"/>
                <a:cs typeface="微软雅黑" panose="020B0503020204020204" charset="-122"/>
                <a:sym typeface="+mn-ea"/>
              </a:rPr>
              <a:t>15</a:t>
            </a:r>
            <a:r>
              <a:rPr lang="zh-CN" altLang="en-US" sz="2800" dirty="0" smtClean="0">
                <a:latin typeface="微软雅黑" panose="020B0503020204020204" charset="-122"/>
                <a:ea typeface="微软雅黑" panose="020B0503020204020204" charset="-122"/>
                <a:cs typeface="微软雅黑" panose="020B0503020204020204" charset="-122"/>
                <a:sym typeface="+mn-ea"/>
              </a:rPr>
              <a:t>日，</a:t>
            </a:r>
            <a:r>
              <a:rPr lang="zh-CN" altLang="en-US" sz="2800" dirty="0">
                <a:latin typeface="微软雅黑" panose="020B0503020204020204" charset="-122"/>
                <a:ea typeface="微软雅黑" panose="020B0503020204020204" charset="-122"/>
                <a:cs typeface="微软雅黑" panose="020B0503020204020204" charset="-122"/>
                <a:sym typeface="+mn-ea"/>
              </a:rPr>
              <a:t>通过国家统计联网直报网站</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（无移动端）</a:t>
            </a:r>
            <a:r>
              <a:rPr lang="zh-CN" altLang="en-US" sz="2800" dirty="0">
                <a:latin typeface="微软雅黑" panose="020B0503020204020204" charset="-122"/>
                <a:ea typeface="微软雅黑" panose="020B0503020204020204" charset="-122"/>
                <a:cs typeface="微软雅黑" panose="020B0503020204020204" charset="-122"/>
                <a:sym typeface="+mn-ea"/>
              </a:rPr>
              <a:t>报送</a:t>
            </a:r>
            <a:r>
              <a:rPr lang="zh-CN" altLang="en-US" sz="2800" dirty="0" smtClean="0">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rgbClr val="0070C0"/>
                </a:solidFill>
                <a:latin typeface="微软雅黑" panose="020B0503020204020204" charset="-122"/>
                <a:ea typeface="微软雅黑" panose="020B0503020204020204" charset="-122"/>
                <a:cs typeface="微软雅黑" panose="020B0503020204020204" charset="-122"/>
                <a:sym typeface="+mn-ea"/>
              </a:rPr>
              <a:t>（每年一次，</a:t>
            </a:r>
            <a:r>
              <a:rPr lang="en-US" altLang="zh-CN" sz="2800" dirty="0" smtClean="0">
                <a:solidFill>
                  <a:srgbClr val="0070C0"/>
                </a:solidFill>
                <a:latin typeface="微软雅黑" panose="020B0503020204020204" charset="-122"/>
                <a:ea typeface="微软雅黑" panose="020B0503020204020204" charset="-122"/>
                <a:cs typeface="微软雅黑" panose="020B0503020204020204" charset="-122"/>
                <a:sym typeface="+mn-ea"/>
              </a:rPr>
              <a:t>4</a:t>
            </a:r>
            <a:r>
              <a:rPr lang="zh-CN" altLang="en-US" sz="2800" dirty="0" smtClean="0">
                <a:solidFill>
                  <a:srgbClr val="0070C0"/>
                </a:solidFill>
                <a:latin typeface="微软雅黑" panose="020B0503020204020204" charset="-122"/>
                <a:ea typeface="微软雅黑" panose="020B0503020204020204" charset="-122"/>
                <a:cs typeface="微软雅黑" panose="020B0503020204020204" charset="-122"/>
                <a:sym typeface="+mn-ea"/>
              </a:rPr>
              <a:t>月即将开展，年报报表统计部门需审核，建议企业尽早填报，以防误报）</a:t>
            </a:r>
            <a:endParaRPr lang="zh-CN" altLang="en-US" sz="2800" dirty="0" smtClean="0">
              <a:latin typeface="微软雅黑" panose="020B0503020204020204" charset="-122"/>
              <a:ea typeface="微软雅黑" panose="020B0503020204020204" charset="-122"/>
              <a:cs typeface="微软雅黑" panose="020B0503020204020204" charset="-122"/>
              <a:sym typeface="+mn-ea"/>
            </a:endParaRPr>
          </a:p>
          <a:p>
            <a:pPr lvl="0" indent="711200" algn="just" fontAlgn="auto">
              <a:lnSpc>
                <a:spcPct val="150000"/>
              </a:lnSpc>
              <a:extLst>
                <a:ext uri="{35155182-B16C-46BC-9424-99874614C6A1}">
                  <wpsdc:indentchars xmlns:wpsdc="http://www.wps.cn/officeDocument/2017/drawingmlCustomData" val="200" checksum="3773799597"/>
                </a:ext>
              </a:extLst>
            </a:pPr>
            <a:r>
              <a:rPr lang="zh-CN" altLang="en-US" sz="2800" b="1" dirty="0" smtClean="0">
                <a:latin typeface="微软雅黑" panose="020B0503020204020204" charset="-122"/>
                <a:ea typeface="微软雅黑" panose="020B0503020204020204" charset="-122"/>
                <a:cs typeface="微软雅黑" panose="020B0503020204020204" charset="-122"/>
                <a:sym typeface="+mn-ea"/>
              </a:rPr>
              <a:t>月报：</a:t>
            </a:r>
            <a:r>
              <a:rPr lang="zh-CN" altLang="zh-CN" sz="2800" dirty="0">
                <a:latin typeface="微软雅黑" panose="020B0503020204020204" charset="-122"/>
                <a:ea typeface="微软雅黑" panose="020B0503020204020204" charset="-122"/>
                <a:cs typeface="微软雅黑" panose="020B0503020204020204" charset="-122"/>
                <a:sym typeface="+mn-ea"/>
              </a:rPr>
              <a:t>每月</a:t>
            </a:r>
            <a:r>
              <a:rPr lang="en-US" altLang="zh-CN" sz="2800" dirty="0">
                <a:latin typeface="微软雅黑" panose="020B0503020204020204" charset="-122"/>
                <a:ea typeface="微软雅黑" panose="020B0503020204020204" charset="-122"/>
                <a:cs typeface="微软雅黑" panose="020B0503020204020204" charset="-122"/>
                <a:sym typeface="+mn-ea"/>
              </a:rPr>
              <a:t>22</a:t>
            </a:r>
            <a:r>
              <a:rPr lang="zh-CN" altLang="zh-CN" sz="2800" dirty="0">
                <a:latin typeface="微软雅黑" panose="020B0503020204020204" charset="-122"/>
                <a:ea typeface="微软雅黑" panose="020B0503020204020204" charset="-122"/>
                <a:cs typeface="微软雅黑" panose="020B0503020204020204" charset="-122"/>
                <a:sym typeface="+mn-ea"/>
              </a:rPr>
              <a:t>日</a:t>
            </a:r>
            <a:r>
              <a:rPr lang="en-US" altLang="zh-CN" sz="2800" dirty="0">
                <a:latin typeface="微软雅黑" panose="020B0503020204020204" charset="-122"/>
                <a:ea typeface="微软雅黑" panose="020B0503020204020204" charset="-122"/>
                <a:cs typeface="微软雅黑" panose="020B0503020204020204" charset="-122"/>
                <a:sym typeface="+mn-ea"/>
              </a:rPr>
              <a:t>—25</a:t>
            </a:r>
            <a:r>
              <a:rPr lang="zh-CN" altLang="zh-CN" sz="2800" dirty="0">
                <a:latin typeface="微软雅黑" panose="020B0503020204020204" charset="-122"/>
                <a:ea typeface="微软雅黑" panose="020B0503020204020204" charset="-122"/>
                <a:cs typeface="微软雅黑" panose="020B0503020204020204" charset="-122"/>
                <a:sym typeface="+mn-ea"/>
              </a:rPr>
              <a:t>日（</a:t>
            </a:r>
            <a:r>
              <a:rPr lang="en-US" altLang="zh-CN" sz="2800" dirty="0">
                <a:latin typeface="微软雅黑" panose="020B0503020204020204" charset="-122"/>
                <a:ea typeface="微软雅黑" panose="020B0503020204020204" charset="-122"/>
                <a:cs typeface="微软雅黑" panose="020B0503020204020204" charset="-122"/>
                <a:sym typeface="+mn-ea"/>
              </a:rPr>
              <a:t>16</a:t>
            </a:r>
            <a:r>
              <a:rPr lang="zh-CN" altLang="zh-CN" sz="2800" dirty="0">
                <a:latin typeface="微软雅黑" panose="020B0503020204020204" charset="-122"/>
                <a:ea typeface="微软雅黑" panose="020B0503020204020204" charset="-122"/>
                <a:cs typeface="微软雅黑" panose="020B0503020204020204" charset="-122"/>
                <a:sym typeface="+mn-ea"/>
              </a:rPr>
              <a:t>：</a:t>
            </a:r>
            <a:r>
              <a:rPr lang="en-US" altLang="zh-CN" sz="2800" dirty="0">
                <a:latin typeface="微软雅黑" panose="020B0503020204020204" charset="-122"/>
                <a:ea typeface="微软雅黑" panose="020B0503020204020204" charset="-122"/>
                <a:cs typeface="微软雅黑" panose="020B0503020204020204" charset="-122"/>
                <a:sym typeface="+mn-ea"/>
              </a:rPr>
              <a:t>00</a:t>
            </a:r>
            <a:r>
              <a:rPr lang="zh-CN" altLang="zh-CN" sz="2800" dirty="0">
                <a:latin typeface="微软雅黑" panose="020B0503020204020204" charset="-122"/>
                <a:ea typeface="微软雅黑" panose="020B0503020204020204" charset="-122"/>
                <a:cs typeface="微软雅黑" panose="020B0503020204020204" charset="-122"/>
                <a:sym typeface="+mn-ea"/>
              </a:rPr>
              <a:t>前）</a:t>
            </a:r>
            <a:r>
              <a:rPr lang="zh-CN" altLang="zh-CN" sz="2800" dirty="0" smtClean="0">
                <a:latin typeface="微软雅黑" panose="020B0503020204020204" charset="-122"/>
                <a:ea typeface="微软雅黑" panose="020B0503020204020204" charset="-122"/>
                <a:cs typeface="微软雅黑" panose="020B0503020204020204" charset="-122"/>
                <a:sym typeface="+mn-ea"/>
              </a:rPr>
              <a:t>，通过网上直报(http://lwzb.stats.gov.cn）或移动终端报送。调查时间如遇节假日或与双休日重合，则作适当调整。</a:t>
            </a:r>
            <a:endParaRPr lang="zh-CN" altLang="zh-CN" sz="2800" dirty="0" smtClean="0">
              <a:latin typeface="微软雅黑" panose="020B0503020204020204" charset="-122"/>
              <a:ea typeface="微软雅黑" panose="020B0503020204020204" charset="-122"/>
              <a:cs typeface="微软雅黑" panose="020B0503020204020204" charset="-122"/>
              <a:sym typeface="+mn-ea"/>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true"/>
          <p:nvPr/>
        </p:nvSpPr>
        <p:spPr>
          <a:xfrm>
            <a:off x="670560" y="1069975"/>
            <a:ext cx="10625455" cy="650875"/>
          </a:xfrm>
          <a:prstGeom prst="rect">
            <a:avLst/>
          </a:prstGeom>
          <a:noFill/>
        </p:spPr>
        <p:txBody>
          <a:bodyPr wrap="square" lIns="91440" tIns="45720" rIns="91440" bIns="45720" rtlCol="0">
            <a:spAutoFit/>
          </a:bodyPr>
          <a:lstStyle/>
          <a:p>
            <a:pPr indent="711200" algn="just" fontAlgn="auto">
              <a:lnSpc>
                <a:spcPct val="130000"/>
              </a:lnSpc>
              <a:extLst>
                <a:ext uri="{35155182-B16C-46BC-9424-99874614C6A1}">
                  <wpsdc:indentchars xmlns:wpsdc="http://www.wps.cn/officeDocument/2017/drawingmlCustomData" val="200" checksum="3773799597"/>
                </a:ext>
              </a:extLst>
            </a:pPr>
            <a:r>
              <a:rPr lang="zh-CN" altLang="zh-CN" sz="2800" dirty="0" smtClean="0">
                <a:sym typeface="+mn-ea"/>
              </a:rPr>
              <a:t>（七）报送日历</a:t>
            </a:r>
            <a:endParaRPr lang="zh-CN" altLang="zh-CN" sz="2800" dirty="0" smtClean="0">
              <a:sym typeface="+mn-ea"/>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graphicFrame>
        <p:nvGraphicFramePr>
          <p:cNvPr id="2" name="表格 1"/>
          <p:cNvGraphicFramePr/>
          <p:nvPr/>
        </p:nvGraphicFramePr>
        <p:xfrm>
          <a:off x="988377" y="1240790"/>
          <a:ext cx="9989820" cy="5778500"/>
        </p:xfrm>
        <a:graphic>
          <a:graphicData uri="http://schemas.openxmlformats.org/drawingml/2006/table">
            <a:tbl>
              <a:tblPr firstRow="true" bandRow="true">
                <a:tableStyleId>{5C22544A-7EE6-4342-B048-85BDC9FD1C3A}</a:tableStyleId>
              </a:tblPr>
              <a:tblGrid>
                <a:gridCol w="241300"/>
                <a:gridCol w="2413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254000"/>
                <a:gridCol w="358775"/>
                <a:gridCol w="255588"/>
                <a:gridCol w="257175"/>
              </a:tblGrid>
              <a:tr h="607060">
                <a:tc gridSpan="37">
                  <a:txBody>
                    <a:bodyPr/>
                    <a:p>
                      <a:pPr indent="0" algn="ctr">
                        <a:buNone/>
                      </a:pPr>
                      <a:r>
                        <a:rPr lang="zh-CN" sz="3600" b="1">
                          <a:solidFill>
                            <a:srgbClr val="000000"/>
                          </a:solidFill>
                          <a:latin typeface="Arial" panose="02080604020202020204" pitchFamily="34" charset="0"/>
                          <a:ea typeface="仿宋_GB2312" panose="02010609030101010101" charset="-122"/>
                        </a:rPr>
                        <a:t>2024年日历</a:t>
                      </a:r>
                      <a:endParaRPr lang="en-US" altLang="en-US" sz="3600" b="1">
                        <a:solidFill>
                          <a:srgbClr val="000000"/>
                        </a:solidFill>
                        <a:latin typeface="仿宋_GB2312" panose="02010609030101010101" charset="-122"/>
                      </a:endParaRPr>
                    </a:p>
                  </a:txBody>
                  <a:tcPr marL="12700" marR="12700" marT="12700" vert="horz" anchor="ctr" anchorCtr="false">
                    <a:lnL>
                      <a:noFill/>
                    </a:lnL>
                    <a:lnR>
                      <a:noFill/>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hMerge="true">
                  <a:tcPr>
                    <a:lnT cap="flat">
                      <a:noFill/>
                    </a:lnT>
                    <a:lnB w="12700" cap="flat" cmpd="sng">
                      <a:solidFill>
                        <a:srgbClr val="000000"/>
                      </a:solidFill>
                      <a:prstDash val="solid"/>
                      <a:headEnd type="none" w="med" len="med"/>
                      <a:tailEnd type="none" w="med" len="med"/>
                    </a:lnB>
                  </a:tcPr>
                </a:tc>
                <a:tc>
                  <a:txBody>
                    <a:bodyPr/>
                    <a:p>
                      <a:pPr indent="0" algn="ctr">
                        <a:buNone/>
                      </a:pPr>
                      <a:endParaRPr lang="en-US" altLang="en-US" sz="3600" b="1">
                        <a:solidFill>
                          <a:srgbClr val="000000"/>
                        </a:solidFill>
                        <a:latin typeface="仿宋_GB2312" panose="02010609030101010101" charset="-122"/>
                      </a:endParaRPr>
                    </a:p>
                  </a:txBody>
                  <a:tcPr marL="12700" marR="12700" marT="12700" vert="horz" anchor="ctr" anchorCtr="false">
                    <a:lnL>
                      <a:noFill/>
                    </a:lnL>
                    <a:lnR>
                      <a:noFill/>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3600" b="1">
                        <a:solidFill>
                          <a:srgbClr val="000000"/>
                        </a:solidFill>
                        <a:latin typeface="仿宋_GB2312" panose="02010609030101010101" charset="-122"/>
                      </a:endParaRPr>
                    </a:p>
                  </a:txBody>
                  <a:tcPr marL="12700" marR="12700" marT="12700" vert="horz" anchor="ctr" anchorCtr="false">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r>
              <a:tr h="457200">
                <a:tc gridSpan="2">
                  <a:txBody>
                    <a:bodyPr/>
                    <a:p>
                      <a:pPr indent="0" algn="r">
                        <a:buNone/>
                      </a:pPr>
                      <a:r>
                        <a:rPr lang="en-US" sz="1000" b="1">
                          <a:solidFill>
                            <a:srgbClr val="000000"/>
                          </a:solidFill>
                          <a:latin typeface="仿宋_GB2312" panose="02010609030101010101" charset="-122"/>
                        </a:rPr>
                        <a:t> </a:t>
                      </a:r>
                      <a:r>
                        <a:rPr lang="zh-CN" sz="1000" b="1">
                          <a:solidFill>
                            <a:srgbClr val="000000"/>
                          </a:solidFill>
                          <a:latin typeface="Arial" panose="02080604020202020204" pitchFamily="34" charset="0"/>
                          <a:ea typeface="仿宋_GB2312" panose="02010609030101010101" charset="-122"/>
                        </a:rPr>
                        <a:t>星期</a:t>
                      </a:r>
                      <a:endParaRPr lang="en-US" altLang="en-US" sz="10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三</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四</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五</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六</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日</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三</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四</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五</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六</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日</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三</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四</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五</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六</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日</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三</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四</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五</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六</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日</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三</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四</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五</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六</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日</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一</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rowSpan="2">
                  <a:txBody>
                    <a:bodyPr/>
                    <a:p>
                      <a:pPr indent="0" algn="ctr">
                        <a:buNone/>
                      </a:pPr>
                      <a:r>
                        <a:rPr lang="zh-CN" sz="1600" b="1">
                          <a:solidFill>
                            <a:srgbClr val="000000"/>
                          </a:solidFill>
                          <a:latin typeface="Arial" panose="02080604020202020204" pitchFamily="34" charset="0"/>
                          <a:ea typeface="仿宋_GB2312" panose="02010609030101010101" charset="-122"/>
                        </a:rPr>
                        <a:t>二</a:t>
                      </a:r>
                      <a:endParaRPr lang="en-US" altLang="en-US" sz="1600" b="1">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1">
                          <a:solidFill>
                            <a:srgbClr val="000000"/>
                          </a:solidFill>
                          <a:latin typeface="仿宋_GB2312" panose="02010609030101010101" charset="-122"/>
                        </a:rPr>
                        <a:t> </a:t>
                      </a:r>
                      <a:r>
                        <a:rPr lang="zh-CN" sz="1000" b="1">
                          <a:solidFill>
                            <a:srgbClr val="000000"/>
                          </a:solidFill>
                          <a:latin typeface="Arial" panose="02080604020202020204" pitchFamily="34" charset="0"/>
                          <a:ea typeface="仿宋_GB2312" panose="02010609030101010101" charset="-122"/>
                        </a:rPr>
                        <a:t>月</a:t>
                      </a:r>
                      <a:endParaRPr lang="en-US" altLang="en-US" sz="1000" b="1">
                        <a:solidFill>
                          <a:srgbClr val="000000"/>
                        </a:solidFill>
                        <a:latin typeface="仿宋_GB2312" panose="02010609030101010101" charset="-122"/>
                      </a:endParaRPr>
                    </a:p>
                  </a:txBody>
                  <a:tcPr marL="12700" marR="12700" marT="12700" vert="horz" anchor="ctr" anchorCtr="false">
                    <a:lnL>
                      <a:noFill/>
                    </a:lnL>
                    <a:lnR>
                      <a:noFill/>
                    </a:lnR>
                    <a:lnT cap="flat">
                      <a:noFill/>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zh-CN" sz="1000" b="1">
                          <a:solidFill>
                            <a:srgbClr val="000000"/>
                          </a:solidFill>
                          <a:latin typeface="Arial" panose="02080604020202020204" pitchFamily="34" charset="0"/>
                          <a:ea typeface="宋体" pitchFamily="2" charset="-122"/>
                        </a:rPr>
                        <a:t>日</a:t>
                      </a:r>
                      <a:endParaRPr lang="en-US" altLang="en-US" sz="1000" b="1">
                        <a:solidFill>
                          <a:srgbClr val="000000"/>
                        </a:solidFill>
                        <a:latin typeface="宋体" pitchFamily="2"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cap="flat">
                      <a:noFill/>
                    </a:lnT>
                    <a:lnB w="6350" cap="flat" cmpd="sng">
                      <a:solidFill>
                        <a:srgbClr val="000000"/>
                      </a:solidFill>
                      <a:prstDash val="solid"/>
                      <a:headEnd type="none" w="med" len="med"/>
                      <a:tailEnd type="none" w="med" len="med"/>
                    </a:lnB>
                    <a:lnTlToBr>
                      <a:noFill/>
                    </a:lnTlToBr>
                    <a:lnBlToTr>
                      <a:noFill/>
                    </a:lnBlToTr>
                    <a:solidFill>
                      <a:srgbClr val="FFFFFF"/>
                    </a:solidFill>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true">
                  <a:tcPr>
                    <a:lnL w="6350" cap="flat" cmpd="sng">
                      <a:solidFill>
                        <a:srgbClr val="000000"/>
                      </a:solidFill>
                      <a:prstDash val="solid"/>
                      <a:headEnd type="none" w="med" len="med"/>
                      <a:tailEnd type="none" w="med" len="med"/>
                    </a:lnL>
                    <a:lnR cap="flat">
                      <a:noFill/>
                    </a:lnR>
                    <a:lnB w="6350" cap="flat" cmpd="sng">
                      <a:solidFill>
                        <a:srgbClr val="000000"/>
                      </a:solidFill>
                      <a:prstDash val="solid"/>
                      <a:headEnd type="none" w="med" len="med"/>
                      <a:tailEnd type="none" w="med" len="med"/>
                    </a:lnB>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一</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二</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三</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四</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五</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六</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七</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chemeClr val="tx1"/>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八</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九</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十</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chemeClr val="tx1"/>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十一</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chemeClr val="tx1"/>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17500">
                <a:tc gridSpan="2">
                  <a:txBody>
                    <a:bodyPr/>
                    <a:p>
                      <a:pPr indent="0" algn="ctr">
                        <a:buNone/>
                      </a:pPr>
                      <a:r>
                        <a:rPr lang="zh-CN" sz="1500" b="1">
                          <a:solidFill>
                            <a:srgbClr val="000000"/>
                          </a:solidFill>
                          <a:latin typeface="Arial" panose="02080604020202020204" pitchFamily="34" charset="0"/>
                          <a:ea typeface="仿宋_GB2312" panose="02010609030101010101" charset="-122"/>
                        </a:rPr>
                        <a:t>十二</a:t>
                      </a:r>
                      <a:endParaRPr lang="en-US" altLang="en-US" sz="1500" b="1">
                        <a:solidFill>
                          <a:srgbClr val="000000"/>
                        </a:solidFill>
                        <a:latin typeface="仿宋_GB2312" panose="02010609030101010101" charset="-122"/>
                      </a:endParaRPr>
                    </a:p>
                  </a:txBody>
                  <a:tcPr marL="12700" marR="12700" marT="12700" vert="horz" anchor="ctr" anchorCtr="false">
                    <a:lnL>
                      <a:noFill/>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true">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16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19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_GB2312" panose="02010609030101010101" charset="-122"/>
                        </a:rPr>
                        <a:t>21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22</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6B4D8"/>
                    </a:solidFill>
                  </a:tcPr>
                </a:tc>
                <a:tc>
                  <a:txBody>
                    <a:bodyPr/>
                    <a:p>
                      <a:pPr indent="0" algn="ctr">
                        <a:buNone/>
                      </a:pPr>
                      <a:r>
                        <a:rPr lang="en-US" sz="1200" b="0">
                          <a:solidFill>
                            <a:srgbClr val="000000"/>
                          </a:solidFill>
                          <a:latin typeface="仿宋_GB2312" panose="02010609030101010101" charset="-122"/>
                        </a:rPr>
                        <a:t>23</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24</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25</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95B3D7"/>
                    </a:solidFill>
                  </a:tcPr>
                </a:tc>
                <a:tc>
                  <a:txBody>
                    <a:bodyPr/>
                    <a:p>
                      <a:pPr indent="0" algn="ctr">
                        <a:buNone/>
                      </a:pPr>
                      <a:r>
                        <a:rPr lang="en-US" sz="1200" b="0">
                          <a:solidFill>
                            <a:srgbClr val="000000"/>
                          </a:solidFill>
                          <a:latin typeface="仿宋_GB2312" panose="02010609030101010101" charset="-122"/>
                        </a:rPr>
                        <a:t>26</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27</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28</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29</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p>
                      <a:pPr indent="0" algn="ctr">
                        <a:buNone/>
                      </a:pPr>
                      <a:r>
                        <a:rPr lang="en-US" sz="1200" b="0">
                          <a:solidFill>
                            <a:srgbClr val="000000"/>
                          </a:solidFill>
                          <a:latin typeface="仿宋_GB2312" panose="02010609030101010101" charset="-122"/>
                        </a:rPr>
                        <a:t>30</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_GB2312" panose="02010609030101010101" charset="-122"/>
                        </a:rPr>
                        <a:t>31</a:t>
                      </a:r>
                      <a:endParaRPr lang="en-US" altLang="en-US" sz="1200" b="0">
                        <a:solidFill>
                          <a:srgbClr val="000000"/>
                        </a:solidFill>
                        <a:latin typeface="仿宋_GB2312" panose="02010609030101010101" charset="-122"/>
                      </a:endParaRPr>
                    </a:p>
                  </a:txBody>
                  <a:tcPr marL="12700" marR="12700" marT="12700" vert="horz" anchor="ctr" anchorCtr="false">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7200">
                <a:tc gridSpan="37">
                  <a:txBody>
                    <a:bodyPr/>
                    <a:p>
                      <a:pPr indent="0">
                        <a:buNone/>
                      </a:pPr>
                      <a:r>
                        <a:rPr lang="zh-CN" sz="1400" b="0">
                          <a:solidFill>
                            <a:srgbClr val="000000"/>
                          </a:solidFill>
                          <a:latin typeface="Arial" panose="02080604020202020204" pitchFamily="34" charset="0"/>
                          <a:ea typeface="仿宋_GB2312" panose="02010609030101010101" charset="-122"/>
                        </a:rPr>
                        <a:t>注：黄色部分为节假日、公休日，蓝色部分为报送期。春节：2月10-17日放假。</a:t>
                      </a:r>
                      <a:endParaRPr lang="zh-CN" sz="1400" b="0">
                        <a:solidFill>
                          <a:srgbClr val="000000"/>
                        </a:solidFill>
                        <a:latin typeface="Arial" panose="02080604020202020204" pitchFamily="34" charset="0"/>
                        <a:ea typeface="仿宋_GB2312" panose="02010609030101010101" charset="-122"/>
                      </a:endParaRPr>
                    </a:p>
                    <a:p>
                      <a:pPr indent="0">
                        <a:buNone/>
                      </a:pPr>
                      <a:r>
                        <a:rPr lang="zh-CN" sz="1400" b="0">
                          <a:solidFill>
                            <a:srgbClr val="000000"/>
                          </a:solidFill>
                          <a:latin typeface="Arial" panose="02080604020202020204" pitchFamily="34" charset="0"/>
                          <a:ea typeface="仿宋_GB2312" panose="02010609030101010101" charset="-122"/>
                        </a:rPr>
                        <a:t>中秋节、国庆节：10月1日-10月7日放假。</a:t>
                      </a:r>
                      <a:endParaRPr lang="en-US" altLang="en-US" sz="1400" b="0">
                        <a:solidFill>
                          <a:srgbClr val="000000"/>
                        </a:solidFill>
                        <a:latin typeface="仿宋_GB2312" panose="02010609030101010101" charset="-122"/>
                      </a:endParaRPr>
                    </a:p>
                  </a:txBody>
                  <a:tcPr marL="12700" marR="12700" marT="12700" vert="horz" anchor="ctr" anchorCtr="false">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hMerge="true">
                  <a:tcPr>
                    <a:lnT w="12700" cap="flat" cmpd="sng">
                      <a:solidFill>
                        <a:srgbClr val="000000"/>
                      </a:solidFill>
                      <a:prstDash val="solid"/>
                      <a:headEnd type="none" w="med" len="med"/>
                      <a:tailEnd type="none" w="med" len="med"/>
                    </a:lnT>
                    <a:lnB cap="flat">
                      <a:noFill/>
                    </a:lnB>
                  </a:tcPr>
                </a:tc>
                <a:tc>
                  <a:txBody>
                    <a:bodyPr/>
                    <a:p>
                      <a:pPr indent="0">
                        <a:buNone/>
                      </a:pPr>
                      <a:endParaRPr lang="en-US" altLang="en-US" sz="1600" b="0">
                        <a:solidFill>
                          <a:srgbClr val="000000"/>
                        </a:solidFill>
                        <a:latin typeface="仿宋_GB2312" panose="02010609030101010101" charset="-122"/>
                      </a:endParaRPr>
                    </a:p>
                  </a:txBody>
                  <a:tcPr marL="12700" marR="12700" marT="12700" vert="horz" anchor="ctr" anchorCtr="false">
                    <a:lnL>
                      <a:noFill/>
                    </a:lnL>
                    <a:lnR>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c>
                  <a:txBody>
                    <a:bodyPr/>
                    <a:p>
                      <a:pPr indent="0">
                        <a:buNone/>
                      </a:pPr>
                      <a:endParaRPr lang="en-US" altLang="en-US" sz="1600" b="0">
                        <a:solidFill>
                          <a:srgbClr val="000000"/>
                        </a:solidFill>
                        <a:latin typeface="仿宋_GB2312" panose="02010609030101010101" charset="-122"/>
                      </a:endParaRPr>
                    </a:p>
                  </a:txBody>
                  <a:tcPr marL="12700" marR="12700" marT="12700" vert="horz" anchor="ctr" anchorCtr="false">
                    <a:lnL>
                      <a:noFill/>
                    </a:lnL>
                    <a:lnR cap="flat">
                      <a:noFill/>
                    </a:lnR>
                    <a:lnT w="12700" cap="flat" cmpd="sng">
                      <a:solidFill>
                        <a:srgbClr val="000000"/>
                      </a:solidFill>
                      <a:prstDash val="solid"/>
                      <a:headEnd type="none" w="med" len="med"/>
                      <a:tailEnd type="none" w="med" len="med"/>
                    </a:lnT>
                    <a:lnB cap="flat">
                      <a:noFill/>
                    </a:lnB>
                    <a:lnTlToBr>
                      <a:noFill/>
                    </a:lnTlToBr>
                    <a:lnBlToTr>
                      <a:noFill/>
                    </a:lnBlToTr>
                    <a:solidFill>
                      <a:srgbClr val="FFFFFF"/>
                    </a:solidFill>
                  </a:tcPr>
                </a:tc>
              </a:tr>
            </a:tbl>
          </a:graphicData>
        </a:graphic>
      </p:graphicFrame>
      <p:pic>
        <p:nvPicPr>
          <p:cNvPr id="4" name="图片 3"/>
          <p:cNvPicPr/>
          <p:nvPr/>
        </p:nvPicPr>
        <p:blipFill>
          <a:blip r:embed="rId1"/>
          <a:stretch>
            <a:fillRect/>
          </a:stretch>
        </p:blipFill>
        <p:spPr>
          <a:xfrm>
            <a:off x="988377" y="1837690"/>
            <a:ext cx="485775" cy="60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3405474" y="3209670"/>
            <a:ext cx="5381045" cy="1678525"/>
          </a:xfrm>
        </p:spPr>
        <p:txBody>
          <a:bodyPr>
            <a:normAutofit/>
          </a:bodyPr>
          <a:lstStyle/>
          <a:p>
            <a:r>
              <a:rPr lang="zh-CN" altLang="en-US" sz="5400" dirty="0" smtClean="0">
                <a:sym typeface="+mn-ea"/>
              </a:rPr>
              <a:t>问卷讲解</a:t>
            </a:r>
            <a:endParaRPr lang="zh-CN" altLang="en-US" sz="5400" b="0" dirty="0"/>
          </a:p>
        </p:txBody>
      </p:sp>
      <p:sp>
        <p:nvSpPr>
          <p:cNvPr id="7" name="文本框 6"/>
          <p:cNvSpPr txBox="true"/>
          <p:nvPr/>
        </p:nvSpPr>
        <p:spPr>
          <a:xfrm>
            <a:off x="5230573" y="1778017"/>
            <a:ext cx="1730849" cy="1089821"/>
          </a:xfrm>
          <a:prstGeom prst="rect">
            <a:avLst/>
          </a:prstGeom>
          <a:noFill/>
          <a:ln w="117475">
            <a:noFill/>
          </a:ln>
        </p:spPr>
        <p:txBody>
          <a:bodyPr wrap="none" rtlCol="0">
            <a:prstTxWarp prst="textPlain">
              <a:avLst/>
            </a:prstTxWarp>
            <a:spAutoFit/>
          </a:bodyPr>
          <a:lstStyle/>
          <a:p>
            <a:r>
              <a:rPr lang="en-US" altLang="zh-CN" sz="2400" spc="100" dirty="0">
                <a:solidFill>
                  <a:schemeClr val="accent3"/>
                </a:solidFill>
                <a:latin typeface="Impact" panose="020B0806030902050204" pitchFamily="34" charset="0"/>
                <a:cs typeface="Arial" panose="02080604020202020204" pitchFamily="34" charset="0"/>
              </a:rPr>
              <a:t>/</a:t>
            </a:r>
            <a:r>
              <a:rPr lang="en-US" altLang="zh-CN" sz="2400" spc="100" dirty="0" smtClean="0">
                <a:solidFill>
                  <a:schemeClr val="accent3"/>
                </a:solidFill>
                <a:latin typeface="Impact" panose="020B0806030902050204" pitchFamily="34" charset="0"/>
                <a:cs typeface="Arial" panose="02080604020202020204" pitchFamily="34" charset="0"/>
              </a:rPr>
              <a:t>02</a:t>
            </a:r>
            <a:endParaRPr lang="zh-CN" altLang="en-US" sz="2400" spc="100" dirty="0">
              <a:solidFill>
                <a:schemeClr val="accent3"/>
              </a:solidFill>
              <a:latin typeface="Impact" panose="020B0806030902050204" pitchFamily="34" charset="0"/>
              <a:cs typeface="Arial" panose="0208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12"/>
          </p:nvPr>
        </p:nvSpPr>
        <p:spPr/>
        <p:txBody>
          <a:bodyPr/>
          <a:lstStyle/>
          <a:p>
            <a:fld id="{5DD3DB80-B894-403A-B48E-6FDC1A72010E}" type="slidenum">
              <a:rPr lang="zh-CN" altLang="en-US" smtClean="0"/>
            </a:fld>
            <a:endParaRPr lang="zh-CN" altLang="en-US"/>
          </a:p>
        </p:txBody>
      </p:sp>
      <p:pic>
        <p:nvPicPr>
          <p:cNvPr id="6" name="图片 5" descr="/home/kylin/桌面/N131-1.pngN131-1"/>
          <p:cNvPicPr>
            <a:picLocks noChangeAspect="true"/>
          </p:cNvPicPr>
          <p:nvPr/>
        </p:nvPicPr>
        <p:blipFill>
          <a:blip r:embed="rId1"/>
          <a:srcRect/>
          <a:stretch>
            <a:fillRect/>
          </a:stretch>
        </p:blipFill>
        <p:spPr>
          <a:xfrm>
            <a:off x="5951855" y="1082040"/>
            <a:ext cx="6248400" cy="5292090"/>
          </a:xfrm>
          <a:prstGeom prst="rect">
            <a:avLst/>
          </a:prstGeom>
        </p:spPr>
      </p:pic>
      <p:pic>
        <p:nvPicPr>
          <p:cNvPr id="8" name="图片 7" descr="/home/kylin/桌面/n131-2.pngn131-2"/>
          <p:cNvPicPr>
            <a:picLocks noChangeAspect="true"/>
          </p:cNvPicPr>
          <p:nvPr/>
        </p:nvPicPr>
        <p:blipFill>
          <a:blip r:embed="rId2"/>
          <a:srcRect/>
          <a:stretch>
            <a:fillRect/>
          </a:stretch>
        </p:blipFill>
        <p:spPr>
          <a:xfrm>
            <a:off x="121285" y="3855085"/>
            <a:ext cx="5867400" cy="2592070"/>
          </a:xfrm>
          <a:prstGeom prst="rect">
            <a:avLst/>
          </a:prstGeom>
        </p:spPr>
      </p:pic>
      <p:sp>
        <p:nvSpPr>
          <p:cNvPr id="2" name="文本框 1"/>
          <p:cNvSpPr txBox="true"/>
          <p:nvPr/>
        </p:nvSpPr>
        <p:spPr>
          <a:xfrm>
            <a:off x="723900" y="1013460"/>
            <a:ext cx="4662805" cy="2861310"/>
          </a:xfrm>
          <a:prstGeom prst="rect">
            <a:avLst/>
          </a:prstGeom>
          <a:noFill/>
        </p:spPr>
        <p:txBody>
          <a:bodyPr wrap="square" rtlCol="0" anchor="t">
            <a:spAutoFit/>
          </a:bodyPr>
          <a:lstStyle/>
          <a:p>
            <a:pPr fontAlgn="auto">
              <a:lnSpc>
                <a:spcPct val="125000"/>
              </a:lnSpc>
            </a:pPr>
            <a:r>
              <a:rPr lang="en-US" altLang="zh-CN" dirty="0">
                <a:latin typeface="微软雅黑" panose="020B0503020204020204" charset="-122"/>
                <a:ea typeface="微软雅黑" panose="020B0503020204020204" charset="-122"/>
                <a:cs typeface="微软雅黑" panose="020B0503020204020204" charset="-122"/>
                <a:sym typeface="+mn-ea"/>
              </a:rPr>
              <a:t>1.</a:t>
            </a:r>
            <a:r>
              <a:rPr lang="zh-CN" altLang="zh-CN" dirty="0">
                <a:latin typeface="微软雅黑" panose="020B0503020204020204" charset="-122"/>
                <a:ea typeface="微软雅黑" panose="020B0503020204020204" charset="-122"/>
                <a:cs typeface="微软雅黑" panose="020B0503020204020204" charset="-122"/>
                <a:sym typeface="+mn-ea"/>
              </a:rPr>
              <a:t>所有涉及中文的字段，如单位名称</a:t>
            </a:r>
            <a:r>
              <a:rPr lang="zh-CN" altLang="zh-CN" dirty="0" smtClean="0">
                <a:latin typeface="微软雅黑" panose="020B0503020204020204" charset="-122"/>
                <a:ea typeface="微软雅黑" panose="020B0503020204020204" charset="-122"/>
                <a:cs typeface="微软雅黑" panose="020B0503020204020204" charset="-122"/>
                <a:sym typeface="+mn-ea"/>
              </a:rPr>
              <a:t>、</a:t>
            </a:r>
            <a:r>
              <a:rPr lang="zh-CN" altLang="en-US" dirty="0" smtClean="0">
                <a:latin typeface="微软雅黑" panose="020B0503020204020204" charset="-122"/>
                <a:ea typeface="微软雅黑" panose="020B0503020204020204" charset="-122"/>
                <a:cs typeface="微软雅黑" panose="020B0503020204020204" charset="-122"/>
                <a:sym typeface="+mn-ea"/>
              </a:rPr>
              <a:t>所在地</a:t>
            </a:r>
            <a:r>
              <a:rPr lang="zh-CN" altLang="zh-CN" dirty="0" smtClean="0">
                <a:latin typeface="微软雅黑" panose="020B0503020204020204" charset="-122"/>
                <a:ea typeface="微软雅黑" panose="020B0503020204020204" charset="-122"/>
                <a:cs typeface="微软雅黑" panose="020B0503020204020204" charset="-122"/>
                <a:sym typeface="+mn-ea"/>
              </a:rPr>
              <a:t>、</a:t>
            </a:r>
            <a:r>
              <a:rPr lang="zh-CN" altLang="zh-CN" dirty="0">
                <a:latin typeface="微软雅黑" panose="020B0503020204020204" charset="-122"/>
                <a:ea typeface="微软雅黑" panose="020B0503020204020204" charset="-122"/>
                <a:cs typeface="微软雅黑" panose="020B0503020204020204" charset="-122"/>
                <a:sym typeface="+mn-ea"/>
              </a:rPr>
              <a:t>填表人姓名、职务</a:t>
            </a:r>
            <a:r>
              <a:rPr lang="zh-CN" altLang="zh-CN" dirty="0" smtClean="0">
                <a:latin typeface="微软雅黑" panose="020B0503020204020204" charset="-122"/>
                <a:ea typeface="微软雅黑" panose="020B0503020204020204" charset="-122"/>
                <a:cs typeface="微软雅黑" panose="020B0503020204020204" charset="-122"/>
                <a:sym typeface="+mn-ea"/>
              </a:rPr>
              <a:t>、业务</a:t>
            </a:r>
            <a:r>
              <a:rPr lang="zh-CN" altLang="zh-CN" dirty="0">
                <a:latin typeface="微软雅黑" panose="020B0503020204020204" charset="-122"/>
                <a:ea typeface="微软雅黑" panose="020B0503020204020204" charset="-122"/>
                <a:cs typeface="微软雅黑" panose="020B0503020204020204" charset="-122"/>
                <a:sym typeface="+mn-ea"/>
              </a:rPr>
              <a:t>活动名称等均不能出现空格、字母（外国人名最好改成中文）、乱码等现象，特别注意</a:t>
            </a:r>
            <a:r>
              <a:rPr lang="zh-CN" altLang="zh-CN" b="1" dirty="0">
                <a:latin typeface="微软雅黑" panose="020B0503020204020204" charset="-122"/>
                <a:ea typeface="微软雅黑" panose="020B0503020204020204" charset="-122"/>
                <a:cs typeface="微软雅黑" panose="020B0503020204020204" charset="-122"/>
                <a:sym typeface="+mn-ea"/>
              </a:rPr>
              <a:t>职务</a:t>
            </a:r>
            <a:r>
              <a:rPr lang="zh-CN" altLang="zh-CN" dirty="0">
                <a:latin typeface="微软雅黑" panose="020B0503020204020204" charset="-122"/>
                <a:ea typeface="微软雅黑" panose="020B0503020204020204" charset="-122"/>
                <a:cs typeface="微软雅黑" panose="020B0503020204020204" charset="-122"/>
                <a:sym typeface="+mn-ea"/>
              </a:rPr>
              <a:t>不能出现“无</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zh-CN" dirty="0">
                <a:latin typeface="微软雅黑" panose="020B0503020204020204" charset="-122"/>
                <a:ea typeface="微软雅黑" panose="020B0503020204020204" charset="-122"/>
                <a:cs typeface="微软雅黑" panose="020B0503020204020204" charset="-122"/>
                <a:sym typeface="+mn-ea"/>
              </a:rPr>
              <a:t>或</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zh-CN" dirty="0">
                <a:latin typeface="微软雅黑" panose="020B0503020204020204" charset="-122"/>
                <a:ea typeface="微软雅黑" panose="020B0503020204020204" charset="-122"/>
                <a:cs typeface="微软雅黑" panose="020B0503020204020204" charset="-122"/>
                <a:sym typeface="+mn-ea"/>
              </a:rPr>
              <a:t>法人</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zh-CN" dirty="0">
                <a:latin typeface="微软雅黑" panose="020B0503020204020204" charset="-122"/>
                <a:ea typeface="微软雅黑" panose="020B0503020204020204" charset="-122"/>
                <a:cs typeface="微软雅黑" panose="020B0503020204020204" charset="-122"/>
                <a:sym typeface="+mn-ea"/>
              </a:rPr>
              <a:t>字样</a:t>
            </a:r>
            <a:r>
              <a:rPr lang="zh-CN" altLang="zh-CN" dirty="0" smtClean="0">
                <a:latin typeface="微软雅黑" panose="020B0503020204020204" charset="-122"/>
                <a:ea typeface="微软雅黑" panose="020B0503020204020204" charset="-122"/>
                <a:cs typeface="微软雅黑" panose="020B0503020204020204" charset="-122"/>
                <a:sym typeface="+mn-ea"/>
              </a:rPr>
              <a:t>。</a:t>
            </a:r>
            <a:endParaRPr lang="zh-CN" altLang="zh-CN" dirty="0" smtClean="0">
              <a:latin typeface="微软雅黑" panose="020B0503020204020204" charset="-122"/>
              <a:ea typeface="微软雅黑" panose="020B0503020204020204" charset="-122"/>
              <a:cs typeface="微软雅黑" panose="020B0503020204020204" charset="-122"/>
              <a:sym typeface="+mn-ea"/>
            </a:endParaRPr>
          </a:p>
          <a:p>
            <a:pPr fontAlgn="auto">
              <a:lnSpc>
                <a:spcPct val="125000"/>
              </a:lnSpc>
            </a:pPr>
            <a:r>
              <a:rPr lang="en-US" altLang="zh-CN" dirty="0" smtClean="0">
                <a:latin typeface="微软雅黑" panose="020B0503020204020204" charset="-122"/>
                <a:ea typeface="微软雅黑" panose="020B0503020204020204" charset="-122"/>
                <a:cs typeface="微软雅黑" panose="020B0503020204020204" charset="-122"/>
                <a:sym typeface="+mn-ea"/>
              </a:rPr>
              <a:t>2.</a:t>
            </a:r>
            <a:r>
              <a:rPr lang="zh-CN" altLang="en-US" dirty="0" smtClean="0">
                <a:latin typeface="微软雅黑" panose="020B0503020204020204" charset="-122"/>
                <a:ea typeface="微软雅黑" panose="020B0503020204020204" charset="-122"/>
                <a:cs typeface="微软雅黑" panose="020B0503020204020204" charset="-122"/>
                <a:sym typeface="+mn-ea"/>
              </a:rPr>
              <a:t>登记注册类型填报的时候，注意一下勾选的位置，避免填错。</a:t>
            </a:r>
            <a:r>
              <a:rPr lang="zh-CN" altLang="zh-CN" dirty="0" smtClean="0">
                <a:latin typeface="微软雅黑" panose="020B0503020204020204" charset="-122"/>
                <a:ea typeface="微软雅黑" panose="020B0503020204020204" charset="-122"/>
                <a:cs typeface="微软雅黑" panose="020B0503020204020204" charset="-122"/>
                <a:sym typeface="+mn-ea"/>
              </a:rPr>
              <a:t> </a:t>
            </a:r>
            <a:endParaRPr lang="zh-CN" altLang="zh-CN" dirty="0" smtClean="0">
              <a:latin typeface="微软雅黑" panose="020B0503020204020204" charset="-122"/>
              <a:ea typeface="微软雅黑" panose="020B0503020204020204" charset="-122"/>
              <a:cs typeface="微软雅黑" panose="020B0503020204020204" charset="-122"/>
              <a:sym typeface="+mn-ea"/>
            </a:endParaRPr>
          </a:p>
          <a:p>
            <a:pPr fontAlgn="auto">
              <a:lnSpc>
                <a:spcPct val="125000"/>
              </a:lnSpc>
            </a:pPr>
            <a:endParaRPr lang="zh-CN" altLang="en-US"/>
          </a:p>
        </p:txBody>
      </p:sp>
      <p:sp>
        <p:nvSpPr>
          <p:cNvPr id="7" name="椭圆 6"/>
          <p:cNvSpPr/>
          <p:nvPr/>
        </p:nvSpPr>
        <p:spPr>
          <a:xfrm>
            <a:off x="6146165" y="2308225"/>
            <a:ext cx="1051560" cy="27114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椭圆 9"/>
          <p:cNvSpPr/>
          <p:nvPr/>
        </p:nvSpPr>
        <p:spPr>
          <a:xfrm>
            <a:off x="5988685" y="2699385"/>
            <a:ext cx="1051560" cy="21526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椭圆 10"/>
          <p:cNvSpPr/>
          <p:nvPr/>
        </p:nvSpPr>
        <p:spPr>
          <a:xfrm>
            <a:off x="6055360" y="2914650"/>
            <a:ext cx="1051560" cy="24955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248920" y="4914265"/>
            <a:ext cx="1634490" cy="47307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椭圆 12"/>
          <p:cNvSpPr/>
          <p:nvPr/>
        </p:nvSpPr>
        <p:spPr>
          <a:xfrm>
            <a:off x="31750" y="5522595"/>
            <a:ext cx="2663825" cy="47307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文本框 13"/>
          <p:cNvSpPr txBox="true"/>
          <p:nvPr/>
        </p:nvSpPr>
        <p:spPr>
          <a:xfrm>
            <a:off x="6146165" y="1393825"/>
            <a:ext cx="3538855" cy="645160"/>
          </a:xfrm>
          <a:prstGeom prst="rect">
            <a:avLst/>
          </a:prstGeom>
          <a:noFill/>
        </p:spPr>
        <p:txBody>
          <a:bodyPr wrap="square" rtlCol="0">
            <a:spAutoFit/>
          </a:bodyPr>
          <a:lstStyle/>
          <a:p>
            <a:r>
              <a:rPr lang="zh-CN" altLang="en-US" b="1">
                <a:solidFill>
                  <a:srgbClr val="FF0000"/>
                </a:solidFill>
              </a:rPr>
              <a:t>由企业统计人员填报，</a:t>
            </a:r>
            <a:endParaRPr lang="zh-CN" altLang="en-US" b="1">
              <a:solidFill>
                <a:srgbClr val="FF0000"/>
              </a:solidFill>
            </a:endParaRPr>
          </a:p>
          <a:p>
            <a:r>
              <a:rPr lang="zh-CN" altLang="en-US" b="1">
                <a:solidFill>
                  <a:srgbClr val="FF0000"/>
                </a:solidFill>
                <a:sym typeface="+mn-ea"/>
              </a:rPr>
              <a:t>请根据平台提示</a:t>
            </a:r>
            <a:r>
              <a:rPr lang="zh-CN" altLang="en-US" b="1">
                <a:solidFill>
                  <a:srgbClr val="FF0000"/>
                </a:solidFill>
              </a:rPr>
              <a:t>认真审核填写</a:t>
            </a:r>
            <a:endParaRPr lang="zh-CN" altLang="en-US" b="1">
              <a:solidFill>
                <a:srgbClr val="FF0000"/>
              </a:solidFill>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二、问卷讲解 </a:t>
            </a:r>
            <a:r>
              <a:rPr lang="en-US" altLang="zh-CN" sz="3200" dirty="0" smtClean="0">
                <a:solidFill>
                  <a:srgbClr val="0070C0"/>
                </a:solidFill>
              </a:rPr>
              <a:t>- </a:t>
            </a:r>
            <a:r>
              <a:rPr lang="zh-CN" altLang="en-US" sz="3200" dirty="0" smtClean="0">
                <a:solidFill>
                  <a:srgbClr val="0070C0"/>
                </a:solidFill>
              </a:rPr>
              <a:t>年报填报（</a:t>
            </a:r>
            <a:r>
              <a:rPr lang="en-US" altLang="zh-CN" sz="3200" dirty="0" smtClean="0">
                <a:solidFill>
                  <a:srgbClr val="0070C0"/>
                </a:solidFill>
              </a:rPr>
              <a:t>4</a:t>
            </a:r>
            <a:r>
              <a:rPr lang="zh-CN" altLang="en-US" sz="3200" dirty="0" smtClean="0">
                <a:solidFill>
                  <a:srgbClr val="0070C0"/>
                </a:solidFill>
              </a:rPr>
              <a:t>月）</a:t>
            </a:r>
            <a:endParaRPr lang="zh-CN" altLang="en-US" sz="3200" dirty="0" smtClean="0">
              <a:solidFill>
                <a:srgbClr val="0070C0"/>
              </a:solidFill>
            </a:endParaRPr>
          </a:p>
        </p:txBody>
      </p:sp>
      <p:sp>
        <p:nvSpPr>
          <p:cNvPr id="3" name="椭圆 2"/>
          <p:cNvSpPr/>
          <p:nvPr/>
        </p:nvSpPr>
        <p:spPr>
          <a:xfrm>
            <a:off x="3022600" y="3855085"/>
            <a:ext cx="1051560" cy="378460"/>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文本框 8"/>
          <p:cNvSpPr txBox="true"/>
          <p:nvPr/>
        </p:nvSpPr>
        <p:spPr>
          <a:xfrm>
            <a:off x="1873250" y="3486785"/>
            <a:ext cx="3513455" cy="368300"/>
          </a:xfrm>
          <a:prstGeom prst="rect">
            <a:avLst/>
          </a:prstGeom>
          <a:noFill/>
        </p:spPr>
        <p:txBody>
          <a:bodyPr wrap="square" rtlCol="0">
            <a:spAutoFit/>
          </a:bodyPr>
          <a:lstStyle/>
          <a:p>
            <a:r>
              <a:rPr lang="zh-CN" altLang="en-US" b="1">
                <a:solidFill>
                  <a:srgbClr val="FF0000"/>
                </a:solidFill>
              </a:rPr>
              <a:t>规模判断的依据以平台判断为准</a:t>
            </a:r>
            <a:endParaRPr lang="zh-CN" altLang="en-US" b="1">
              <a:solidFill>
                <a:srgbClr val="FF0000"/>
              </a:solidFill>
            </a:endParaRPr>
          </a:p>
        </p:txBody>
      </p:sp>
      <p:sp>
        <p:nvSpPr>
          <p:cNvPr id="16" name="椭圆 15"/>
          <p:cNvSpPr/>
          <p:nvPr/>
        </p:nvSpPr>
        <p:spPr>
          <a:xfrm>
            <a:off x="6254115" y="4499610"/>
            <a:ext cx="2052320" cy="257810"/>
          </a:xfrm>
          <a:prstGeom prst="ellipse">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12"/>
          </p:nvPr>
        </p:nvSpPr>
        <p:spPr/>
        <p:txBody>
          <a:bodyPr/>
          <a:lstStyle/>
          <a:p>
            <a:fld id="{5DD3DB80-B894-403A-B48E-6FDC1A72010E}" type="slidenum">
              <a:rPr lang="zh-CN" altLang="en-US" smtClean="0"/>
            </a:fld>
            <a:endParaRPr lang="zh-CN" altLang="en-US"/>
          </a:p>
        </p:txBody>
      </p:sp>
      <p:sp>
        <p:nvSpPr>
          <p:cNvPr id="24" name="文本框 23"/>
          <p:cNvSpPr txBox="true"/>
          <p:nvPr/>
        </p:nvSpPr>
        <p:spPr>
          <a:xfrm>
            <a:off x="454025" y="1091565"/>
            <a:ext cx="5588000" cy="2084070"/>
          </a:xfrm>
          <a:prstGeom prst="rect">
            <a:avLst/>
          </a:prstGeom>
          <a:noFill/>
        </p:spPr>
        <p:txBody>
          <a:bodyPr wrap="square" rtlCol="0" anchor="t">
            <a:spAutoFit/>
          </a:bodyPr>
          <a:lstStyle/>
          <a:p>
            <a:pPr lvl="0" algn="l" fontAlgn="auto">
              <a:lnSpc>
                <a:spcPct val="120000"/>
              </a:lnSpc>
            </a:pPr>
            <a:r>
              <a:rPr lang="en-US" altLang="zh-CN" dirty="0">
                <a:latin typeface="微软雅黑" panose="020B0503020204020204" charset="-122"/>
                <a:ea typeface="微软雅黑" panose="020B0503020204020204" charset="-122"/>
                <a:cs typeface="微软雅黑" panose="020B0503020204020204" charset="-122"/>
                <a:sym typeface="+mn-ea"/>
              </a:rPr>
              <a:t>3.出口业务是指</a:t>
            </a:r>
            <a:r>
              <a:rPr lang="en-US" altLang="zh-CN" b="1" dirty="0">
                <a:latin typeface="微软雅黑" panose="020B0503020204020204" charset="-122"/>
                <a:ea typeface="微软雅黑" panose="020B0503020204020204" charset="-122"/>
                <a:cs typeface="微软雅黑" panose="020B0503020204020204" charset="-122"/>
                <a:sym typeface="+mn-ea"/>
              </a:rPr>
              <a:t>涉及国外的业务活动</a:t>
            </a:r>
            <a:r>
              <a:rPr lang="en-US" altLang="zh-CN" dirty="0">
                <a:latin typeface="微软雅黑" panose="020B0503020204020204" charset="-122"/>
                <a:ea typeface="微软雅黑" panose="020B0503020204020204" charset="-122"/>
                <a:cs typeface="微软雅黑" panose="020B0503020204020204" charset="-122"/>
                <a:sym typeface="+mn-ea"/>
              </a:rPr>
              <a:t>，主要指根据国外要求安排经营活动，如出现前后两年有变化的情况，要重点核实。</a:t>
            </a:r>
            <a:endParaRPr lang="en-US" altLang="zh-CN" dirty="0">
              <a:latin typeface="微软雅黑" panose="020B0503020204020204" charset="-122"/>
              <a:ea typeface="微软雅黑" panose="020B0503020204020204" charset="-122"/>
              <a:cs typeface="微软雅黑" panose="020B0503020204020204" charset="-122"/>
              <a:sym typeface="+mn-ea"/>
            </a:endParaRPr>
          </a:p>
          <a:p>
            <a:pPr lvl="0" algn="l" fontAlgn="auto">
              <a:lnSpc>
                <a:spcPct val="120000"/>
              </a:lnSpc>
            </a:pPr>
            <a:r>
              <a:rPr lang="en-US" altLang="zh-CN" dirty="0" smtClean="0">
                <a:latin typeface="微软雅黑" panose="020B0503020204020204" charset="-122"/>
                <a:ea typeface="微软雅黑" panose="020B0503020204020204" charset="-122"/>
                <a:cs typeface="微软雅黑" panose="020B0503020204020204" charset="-122"/>
                <a:sym typeface="+mn-ea"/>
              </a:rPr>
              <a:t>4.</a:t>
            </a:r>
            <a:r>
              <a:rPr lang="zh-CN" altLang="en-US" dirty="0" smtClean="0">
                <a:latin typeface="微软雅黑" panose="020B0503020204020204" charset="-122"/>
                <a:ea typeface="微软雅黑" panose="020B0503020204020204" charset="-122"/>
                <a:cs typeface="微软雅黑" panose="020B0503020204020204" charset="-122"/>
                <a:sym typeface="+mn-ea"/>
              </a:rPr>
              <a:t>是否为上市公司应该注意，如果企业为集团下属公司，所属集团为上市公司，集团下属公司</a:t>
            </a:r>
            <a:r>
              <a:rPr lang="zh-CN" altLang="en-US" b="1" dirty="0" smtClean="0">
                <a:latin typeface="微软雅黑" panose="020B0503020204020204" charset="-122"/>
                <a:ea typeface="微软雅黑" panose="020B0503020204020204" charset="-122"/>
                <a:cs typeface="微软雅黑" panose="020B0503020204020204" charset="-122"/>
                <a:sym typeface="+mn-ea"/>
              </a:rPr>
              <a:t>此项为否</a:t>
            </a:r>
            <a:r>
              <a:rPr lang="zh-CN" altLang="zh-CN" dirty="0" smtClean="0">
                <a:latin typeface="微软雅黑" panose="020B0503020204020204" charset="-122"/>
                <a:ea typeface="微软雅黑" panose="020B0503020204020204" charset="-122"/>
                <a:cs typeface="微软雅黑" panose="020B0503020204020204" charset="-122"/>
                <a:sym typeface="+mn-ea"/>
              </a:rPr>
              <a:t>。</a:t>
            </a:r>
            <a:endParaRPr lang="zh-CN" altLang="zh-CN" dirty="0" smtClean="0">
              <a:latin typeface="微软雅黑" panose="020B0503020204020204" charset="-122"/>
              <a:ea typeface="微软雅黑" panose="020B0503020204020204" charset="-122"/>
              <a:cs typeface="微软雅黑" panose="020B0503020204020204" charset="-122"/>
              <a:sym typeface="+mn-ea"/>
            </a:endParaRPr>
          </a:p>
          <a:p>
            <a:pPr lvl="0" algn="l" fontAlgn="auto">
              <a:lnSpc>
                <a:spcPct val="120000"/>
              </a:lnSpc>
            </a:pPr>
            <a:r>
              <a:rPr lang="en-US" altLang="zh-CN" dirty="0" smtClean="0">
                <a:latin typeface="微软雅黑" panose="020B0503020204020204" charset="-122"/>
                <a:ea typeface="微软雅黑" panose="020B0503020204020204" charset="-122"/>
                <a:cs typeface="微软雅黑" panose="020B0503020204020204" charset="-122"/>
                <a:sym typeface="+mn-ea"/>
              </a:rPr>
              <a:t>5</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zh-CN" dirty="0">
                <a:latin typeface="微软雅黑" panose="020B0503020204020204" charset="-122"/>
                <a:ea typeface="微软雅黑" panose="020B0503020204020204" charset="-122"/>
                <a:cs typeface="微软雅黑" panose="020B0503020204020204" charset="-122"/>
                <a:sym typeface="+mn-ea"/>
              </a:rPr>
              <a:t>收入、资产等为</a:t>
            </a:r>
            <a:r>
              <a:rPr lang="zh-CN" altLang="zh-CN" b="1" dirty="0">
                <a:latin typeface="微软雅黑" panose="020B0503020204020204" charset="-122"/>
                <a:ea typeface="微软雅黑" panose="020B0503020204020204" charset="-122"/>
                <a:cs typeface="微软雅黑" panose="020B0503020204020204" charset="-122"/>
                <a:sym typeface="+mn-ea"/>
              </a:rPr>
              <a:t>“千元”</a:t>
            </a:r>
            <a:r>
              <a:rPr lang="zh-CN" altLang="zh-CN" dirty="0">
                <a:latin typeface="微软雅黑" panose="020B0503020204020204" charset="-122"/>
                <a:ea typeface="微软雅黑" panose="020B0503020204020204" charset="-122"/>
                <a:cs typeface="微软雅黑" panose="020B0503020204020204" charset="-122"/>
                <a:sym typeface="+mn-ea"/>
              </a:rPr>
              <a:t>，注意不保留小数位。</a:t>
            </a:r>
            <a:endParaRPr lang="en-US" altLang="zh-CN" dirty="0">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home/kylin/桌面/N131-1.pngN131-1"/>
          <p:cNvPicPr>
            <a:picLocks noChangeAspect="true"/>
          </p:cNvPicPr>
          <p:nvPr/>
        </p:nvPicPr>
        <p:blipFill>
          <a:blip r:embed="rId1"/>
          <a:srcRect/>
          <a:stretch>
            <a:fillRect/>
          </a:stretch>
        </p:blipFill>
        <p:spPr>
          <a:xfrm>
            <a:off x="5951855" y="1082040"/>
            <a:ext cx="6248400" cy="5292090"/>
          </a:xfrm>
          <a:prstGeom prst="rect">
            <a:avLst/>
          </a:prstGeom>
        </p:spPr>
      </p:pic>
      <p:pic>
        <p:nvPicPr>
          <p:cNvPr id="8" name="图片 7" descr="/home/kylin/桌面/n131-2.pngn131-2"/>
          <p:cNvPicPr>
            <a:picLocks noChangeAspect="true"/>
          </p:cNvPicPr>
          <p:nvPr/>
        </p:nvPicPr>
        <p:blipFill>
          <a:blip r:embed="rId2"/>
          <a:srcRect/>
          <a:stretch>
            <a:fillRect/>
          </a:stretch>
        </p:blipFill>
        <p:spPr>
          <a:xfrm>
            <a:off x="121285" y="4034155"/>
            <a:ext cx="5867400" cy="2413635"/>
          </a:xfrm>
          <a:prstGeom prst="rect">
            <a:avLst/>
          </a:prstGeom>
        </p:spPr>
      </p:pic>
      <p:sp>
        <p:nvSpPr>
          <p:cNvPr id="12" name="椭圆 11"/>
          <p:cNvSpPr/>
          <p:nvPr/>
        </p:nvSpPr>
        <p:spPr>
          <a:xfrm>
            <a:off x="5951220" y="3778885"/>
            <a:ext cx="2788285" cy="37655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椭圆 2"/>
          <p:cNvSpPr/>
          <p:nvPr/>
        </p:nvSpPr>
        <p:spPr>
          <a:xfrm>
            <a:off x="9303385" y="3778885"/>
            <a:ext cx="2788285" cy="37655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椭圆 6"/>
          <p:cNvSpPr/>
          <p:nvPr/>
        </p:nvSpPr>
        <p:spPr>
          <a:xfrm>
            <a:off x="374015" y="5179060"/>
            <a:ext cx="5510530" cy="35750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文本框 13"/>
          <p:cNvSpPr txBox="true"/>
          <p:nvPr/>
        </p:nvSpPr>
        <p:spPr>
          <a:xfrm>
            <a:off x="6112510" y="1214120"/>
            <a:ext cx="3538855" cy="645160"/>
          </a:xfrm>
          <a:prstGeom prst="rect">
            <a:avLst/>
          </a:prstGeom>
          <a:noFill/>
        </p:spPr>
        <p:txBody>
          <a:bodyPr wrap="square" rtlCol="0">
            <a:spAutoFit/>
          </a:bodyPr>
          <a:lstStyle/>
          <a:p>
            <a:r>
              <a:rPr lang="zh-CN" altLang="en-US" b="1">
                <a:solidFill>
                  <a:srgbClr val="FF0000"/>
                </a:solidFill>
              </a:rPr>
              <a:t>由企业统计人员填报，</a:t>
            </a:r>
            <a:endParaRPr lang="zh-CN" altLang="en-US" b="1">
              <a:solidFill>
                <a:srgbClr val="FF0000"/>
              </a:solidFill>
            </a:endParaRPr>
          </a:p>
          <a:p>
            <a:r>
              <a:rPr lang="zh-CN" altLang="en-US" b="1">
                <a:solidFill>
                  <a:srgbClr val="FF0000"/>
                </a:solidFill>
                <a:sym typeface="+mn-ea"/>
              </a:rPr>
              <a:t>请根据平台提示</a:t>
            </a:r>
            <a:r>
              <a:rPr lang="zh-CN" altLang="en-US" b="1">
                <a:solidFill>
                  <a:srgbClr val="FF0000"/>
                </a:solidFill>
              </a:rPr>
              <a:t>认真审核填写</a:t>
            </a:r>
            <a:endParaRPr lang="zh-CN" altLang="en-US" b="1">
              <a:solidFill>
                <a:srgbClr val="FF0000"/>
              </a:solidFill>
            </a:endParaRPr>
          </a:p>
        </p:txBody>
      </p:sp>
      <p:sp>
        <p:nvSpPr>
          <p:cNvPr id="10" name="标题 9"/>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a:t>
            </a:r>
            <a:r>
              <a:rPr lang="zh-CN" altLang="en-US" sz="3200" dirty="0" smtClean="0">
                <a:solidFill>
                  <a:srgbClr val="0070C0"/>
                </a:solidFill>
              </a:rPr>
              <a:t> </a:t>
            </a:r>
            <a:r>
              <a:rPr lang="en-US" altLang="zh-CN" sz="3200" dirty="0" smtClean="0">
                <a:solidFill>
                  <a:srgbClr val="0070C0"/>
                </a:solidFill>
              </a:rPr>
              <a:t>- </a:t>
            </a:r>
            <a:r>
              <a:rPr lang="zh-CN" altLang="en-US" sz="3200" dirty="0" smtClean="0">
                <a:solidFill>
                  <a:srgbClr val="0070C0"/>
                </a:solidFill>
              </a:rPr>
              <a:t>年报填报（</a:t>
            </a:r>
            <a:r>
              <a:rPr lang="en-US" altLang="zh-CN" sz="3200" dirty="0" smtClean="0">
                <a:solidFill>
                  <a:srgbClr val="0070C0"/>
                </a:solidFill>
              </a:rPr>
              <a:t>4</a:t>
            </a:r>
            <a:r>
              <a:rPr lang="zh-CN" altLang="en-US" sz="3200" dirty="0" smtClean="0">
                <a:solidFill>
                  <a:srgbClr val="0070C0"/>
                </a:solidFill>
              </a:rPr>
              <a:t>月）</a:t>
            </a:r>
            <a:endParaRPr lang="zh-CN"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12"/>
          </p:nvPr>
        </p:nvSpPr>
        <p:spPr/>
        <p:txBody>
          <a:bodyPr/>
          <a:lstStyle/>
          <a:p>
            <a:fld id="{5DD3DB80-B894-403A-B48E-6FDC1A72010E}" type="slidenum">
              <a:rPr lang="zh-CN" altLang="en-US" smtClean="0"/>
            </a:fld>
            <a:endParaRPr lang="zh-CN" altLang="en-US"/>
          </a:p>
        </p:txBody>
      </p:sp>
      <p:pic>
        <p:nvPicPr>
          <p:cNvPr id="6" name="图片 5" descr="/home/kylin/桌面/N131-1.pngN131-1"/>
          <p:cNvPicPr>
            <a:picLocks noChangeAspect="true"/>
          </p:cNvPicPr>
          <p:nvPr/>
        </p:nvPicPr>
        <p:blipFill>
          <a:blip r:embed="rId1"/>
          <a:srcRect/>
          <a:stretch>
            <a:fillRect/>
          </a:stretch>
        </p:blipFill>
        <p:spPr>
          <a:xfrm>
            <a:off x="5951855" y="1082040"/>
            <a:ext cx="6248400" cy="5292090"/>
          </a:xfrm>
          <a:prstGeom prst="rect">
            <a:avLst/>
          </a:prstGeom>
        </p:spPr>
      </p:pic>
      <p:pic>
        <p:nvPicPr>
          <p:cNvPr id="8" name="图片 7" descr="/home/kylin/桌面/n131-2.pngn131-2"/>
          <p:cNvPicPr>
            <a:picLocks noChangeAspect="true"/>
          </p:cNvPicPr>
          <p:nvPr/>
        </p:nvPicPr>
        <p:blipFill>
          <a:blip r:embed="rId2"/>
          <a:srcRect/>
          <a:stretch>
            <a:fillRect/>
          </a:stretch>
        </p:blipFill>
        <p:spPr>
          <a:xfrm>
            <a:off x="84455" y="4238625"/>
            <a:ext cx="5867400" cy="2562225"/>
          </a:xfrm>
          <a:prstGeom prst="rect">
            <a:avLst/>
          </a:prstGeom>
        </p:spPr>
      </p:pic>
      <p:sp>
        <p:nvSpPr>
          <p:cNvPr id="2" name="文本框 1"/>
          <p:cNvSpPr txBox="true"/>
          <p:nvPr/>
        </p:nvSpPr>
        <p:spPr>
          <a:xfrm>
            <a:off x="864235" y="1616710"/>
            <a:ext cx="4612005" cy="1822450"/>
          </a:xfrm>
          <a:prstGeom prst="rect">
            <a:avLst/>
          </a:prstGeom>
          <a:noFill/>
        </p:spPr>
        <p:txBody>
          <a:bodyPr wrap="square" rtlCol="0" anchor="t">
            <a:spAutoFit/>
          </a:bodyPr>
          <a:lstStyle/>
          <a:p>
            <a:pPr fontAlgn="auto">
              <a:lnSpc>
                <a:spcPct val="125000"/>
              </a:lnSpc>
            </a:pPr>
            <a:r>
              <a:rPr lang="en-US" altLang="zh-CN" dirty="0">
                <a:latin typeface="微软雅黑" panose="020B0503020204020204" charset="-122"/>
                <a:ea typeface="微软雅黑" panose="020B0503020204020204" charset="-122"/>
                <a:cs typeface="微软雅黑" panose="020B0503020204020204" charset="-122"/>
                <a:sym typeface="+mn-ea"/>
              </a:rPr>
              <a:t>6.</a:t>
            </a:r>
            <a:r>
              <a:rPr lang="zh-CN" altLang="zh-CN" dirty="0">
                <a:latin typeface="微软雅黑" panose="020B0503020204020204" charset="-122"/>
                <a:ea typeface="微软雅黑" panose="020B0503020204020204" charset="-122"/>
                <a:cs typeface="微软雅黑" panose="020B0503020204020204" charset="-122"/>
                <a:sym typeface="+mn-ea"/>
              </a:rPr>
              <a:t>报表最下边的职务是指</a:t>
            </a:r>
            <a:r>
              <a:rPr lang="zh-CN" altLang="zh-CN" b="1" dirty="0">
                <a:latin typeface="微软雅黑" panose="020B0503020204020204" charset="-122"/>
                <a:ea typeface="微软雅黑" panose="020B0503020204020204" charset="-122"/>
                <a:cs typeface="微软雅黑" panose="020B0503020204020204" charset="-122"/>
                <a:sym typeface="+mn-ea"/>
              </a:rPr>
              <a:t>联系人</a:t>
            </a:r>
            <a:r>
              <a:rPr lang="zh-CN" altLang="zh-CN" dirty="0">
                <a:latin typeface="微软雅黑" panose="020B0503020204020204" charset="-122"/>
                <a:ea typeface="微软雅黑" panose="020B0503020204020204" charset="-122"/>
                <a:cs typeface="微软雅黑" panose="020B0503020204020204" charset="-122"/>
                <a:sym typeface="+mn-ea"/>
              </a:rPr>
              <a:t>的，需关注一下。除特殊号码外，电话号码必须是</a:t>
            </a:r>
            <a:r>
              <a:rPr lang="en-US" altLang="zh-CN" dirty="0">
                <a:latin typeface="微软雅黑" panose="020B0503020204020204" charset="-122"/>
                <a:ea typeface="微软雅黑" panose="020B0503020204020204" charset="-122"/>
                <a:cs typeface="微软雅黑" panose="020B0503020204020204" charset="-122"/>
                <a:sym typeface="+mn-ea"/>
              </a:rPr>
              <a:t>8</a:t>
            </a:r>
            <a:r>
              <a:rPr lang="zh-CN" altLang="zh-CN" dirty="0">
                <a:latin typeface="微软雅黑" panose="020B0503020204020204" charset="-122"/>
                <a:ea typeface="微软雅黑" panose="020B0503020204020204" charset="-122"/>
                <a:cs typeface="微软雅黑" panose="020B0503020204020204" charset="-122"/>
                <a:sym typeface="+mn-ea"/>
              </a:rPr>
              <a:t>位，例如“</a:t>
            </a:r>
            <a:r>
              <a:rPr lang="en-US" altLang="zh-CN" dirty="0" smtClean="0">
                <a:latin typeface="微软雅黑" panose="020B0503020204020204" charset="-122"/>
                <a:ea typeface="微软雅黑" panose="020B0503020204020204" charset="-122"/>
                <a:cs typeface="微软雅黑" panose="020B0503020204020204" charset="-122"/>
                <a:sym typeface="+mn-ea"/>
              </a:rPr>
              <a:t>010-83541234-1111</a:t>
            </a:r>
            <a:r>
              <a:rPr lang="zh-CN" altLang="zh-CN" dirty="0">
                <a:latin typeface="微软雅黑" panose="020B0503020204020204" charset="-122"/>
                <a:ea typeface="微软雅黑" panose="020B0503020204020204" charset="-122"/>
                <a:cs typeface="微软雅黑" panose="020B0503020204020204" charset="-122"/>
                <a:sym typeface="+mn-ea"/>
              </a:rPr>
              <a:t>”，注意手机号码应为</a:t>
            </a:r>
            <a:r>
              <a:rPr lang="en-US" altLang="zh-CN" dirty="0">
                <a:latin typeface="微软雅黑" panose="020B0503020204020204" charset="-122"/>
                <a:ea typeface="微软雅黑" panose="020B0503020204020204" charset="-122"/>
                <a:cs typeface="微软雅黑" panose="020B0503020204020204" charset="-122"/>
                <a:sym typeface="+mn-ea"/>
              </a:rPr>
              <a:t>11</a:t>
            </a:r>
            <a:r>
              <a:rPr lang="zh-CN" altLang="zh-CN" dirty="0">
                <a:latin typeface="微软雅黑" panose="020B0503020204020204" charset="-122"/>
                <a:ea typeface="微软雅黑" panose="020B0503020204020204" charset="-122"/>
                <a:cs typeface="微软雅黑" panose="020B0503020204020204" charset="-122"/>
                <a:sym typeface="+mn-ea"/>
              </a:rPr>
              <a:t>位。如果电话中有全角字符（看字体是否较粗）要改成半角。</a:t>
            </a:r>
            <a:r>
              <a:rPr lang="zh-CN" altLang="zh-CN" dirty="0" smtClean="0">
                <a:latin typeface="微软雅黑" panose="020B0503020204020204" charset="-122"/>
                <a:ea typeface="微软雅黑" panose="020B0503020204020204" charset="-122"/>
                <a:cs typeface="微软雅黑" panose="020B0503020204020204" charset="-122"/>
                <a:sym typeface="+mn-ea"/>
              </a:rPr>
              <a:t>日期不能</a:t>
            </a:r>
            <a:r>
              <a:rPr lang="zh-CN" altLang="zh-CN" dirty="0">
                <a:latin typeface="微软雅黑" panose="020B0503020204020204" charset="-122"/>
                <a:ea typeface="微软雅黑" panose="020B0503020204020204" charset="-122"/>
                <a:cs typeface="微软雅黑" panose="020B0503020204020204" charset="-122"/>
                <a:sym typeface="+mn-ea"/>
              </a:rPr>
              <a:t>空</a:t>
            </a:r>
            <a:r>
              <a:rPr lang="zh-CN" altLang="zh-CN" dirty="0" smtClean="0">
                <a:latin typeface="微软雅黑" panose="020B0503020204020204" charset="-122"/>
                <a:ea typeface="微软雅黑" panose="020B0503020204020204" charset="-122"/>
                <a:cs typeface="微软雅黑" panose="020B0503020204020204" charset="-122"/>
                <a:sym typeface="+mn-ea"/>
              </a:rPr>
              <a:t>。</a:t>
            </a:r>
            <a:endParaRPr lang="zh-CN" altLang="en-US"/>
          </a:p>
        </p:txBody>
      </p:sp>
      <p:sp>
        <p:nvSpPr>
          <p:cNvPr id="12" name="椭圆 11"/>
          <p:cNvSpPr/>
          <p:nvPr/>
        </p:nvSpPr>
        <p:spPr>
          <a:xfrm>
            <a:off x="-69215" y="5868670"/>
            <a:ext cx="6215380" cy="57848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文本框 13"/>
          <p:cNvSpPr txBox="true"/>
          <p:nvPr/>
        </p:nvSpPr>
        <p:spPr>
          <a:xfrm>
            <a:off x="6146165" y="1259205"/>
            <a:ext cx="3538855" cy="645160"/>
          </a:xfrm>
          <a:prstGeom prst="rect">
            <a:avLst/>
          </a:prstGeom>
          <a:noFill/>
        </p:spPr>
        <p:txBody>
          <a:bodyPr wrap="square" rtlCol="0">
            <a:spAutoFit/>
          </a:bodyPr>
          <a:lstStyle/>
          <a:p>
            <a:r>
              <a:rPr lang="zh-CN" altLang="en-US" b="1">
                <a:solidFill>
                  <a:srgbClr val="FF0000"/>
                </a:solidFill>
              </a:rPr>
              <a:t>由企业统计人员填报，</a:t>
            </a:r>
            <a:endParaRPr lang="zh-CN" altLang="en-US" b="1">
              <a:solidFill>
                <a:srgbClr val="FF0000"/>
              </a:solidFill>
            </a:endParaRPr>
          </a:p>
          <a:p>
            <a:r>
              <a:rPr lang="zh-CN" altLang="en-US" b="1">
                <a:solidFill>
                  <a:srgbClr val="FF0000"/>
                </a:solidFill>
                <a:sym typeface="+mn-ea"/>
              </a:rPr>
              <a:t>请根据平台提示</a:t>
            </a:r>
            <a:r>
              <a:rPr lang="zh-CN" altLang="en-US" b="1">
                <a:solidFill>
                  <a:srgbClr val="FF0000"/>
                </a:solidFill>
              </a:rPr>
              <a:t>认真审核填写</a:t>
            </a:r>
            <a:endParaRPr lang="zh-CN" altLang="en-US" b="1">
              <a:solidFill>
                <a:srgbClr val="FF0000"/>
              </a:solidFill>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a:t>
            </a:r>
            <a:r>
              <a:rPr lang="zh-CN" altLang="en-US" sz="3200" dirty="0" smtClean="0">
                <a:solidFill>
                  <a:srgbClr val="0070C0"/>
                </a:solidFill>
              </a:rPr>
              <a:t> </a:t>
            </a:r>
            <a:r>
              <a:rPr lang="en-US" altLang="zh-CN" sz="3200" dirty="0" smtClean="0">
                <a:solidFill>
                  <a:srgbClr val="0070C0"/>
                </a:solidFill>
              </a:rPr>
              <a:t>- </a:t>
            </a:r>
            <a:r>
              <a:rPr lang="zh-CN" altLang="en-US" sz="3200" dirty="0" smtClean="0">
                <a:solidFill>
                  <a:srgbClr val="0070C0"/>
                </a:solidFill>
              </a:rPr>
              <a:t>年报填报（</a:t>
            </a:r>
            <a:r>
              <a:rPr lang="en-US" altLang="zh-CN" sz="3200" dirty="0" smtClean="0">
                <a:solidFill>
                  <a:srgbClr val="0070C0"/>
                </a:solidFill>
              </a:rPr>
              <a:t>4</a:t>
            </a:r>
            <a:r>
              <a:rPr lang="zh-CN" altLang="en-US" sz="3200" dirty="0" smtClean="0">
                <a:solidFill>
                  <a:srgbClr val="0070C0"/>
                </a:solidFill>
              </a:rPr>
              <a:t>月）</a:t>
            </a:r>
            <a:endParaRPr lang="zh-CN"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982766" y="1182584"/>
            <a:ext cx="10212226" cy="5631180"/>
          </a:xfrm>
          <a:prstGeom prst="rect">
            <a:avLst/>
          </a:prstGeom>
          <a:noFill/>
        </p:spPr>
        <p:txBody>
          <a:bodyPr wrap="square" rtlCol="0">
            <a:spAutoFit/>
          </a:bodyPr>
          <a:lstStyle/>
          <a:p>
            <a:pPr indent="609600" algn="just" fontAlgn="auto">
              <a:lnSpc>
                <a:spcPct val="125000"/>
              </a:lnSpc>
              <a:extLst>
                <a:ext uri="{35155182-B16C-46BC-9424-99874614C6A1}">
                  <wpsdc:indentchars xmlns:wpsdc="http://www.wps.cn/officeDocument/2017/drawingmlCustomData" val="200" checksum="4158780845"/>
                </a:ext>
              </a:extLst>
            </a:pPr>
            <a:r>
              <a:rPr lang="en-US" altLang="zh-CN" sz="2400" b="1" dirty="0" smtClean="0">
                <a:latin typeface="微软雅黑" panose="020B0503020204020204" charset="-122"/>
                <a:ea typeface="微软雅黑" panose="020B0503020204020204" charset="-122"/>
                <a:cs typeface="微软雅黑" panose="020B0503020204020204" charset="-122"/>
              </a:rPr>
              <a:t>1</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我</a:t>
            </a:r>
            <a:r>
              <a:rPr lang="zh-CN" altLang="en-US" sz="2400" b="1" dirty="0">
                <a:latin typeface="微软雅黑" panose="020B0503020204020204" charset="-122"/>
                <a:ea typeface="微软雅黑" panose="020B0503020204020204" charset="-122"/>
                <a:sym typeface="+mn-ea"/>
              </a:rPr>
              <a:t>们公司没有采购经理或者采购经理无法独立填报怎么办？</a:t>
            </a:r>
            <a:endParaRPr lang="zh-CN" altLang="en-US" sz="2400" b="1" dirty="0">
              <a:latin typeface="微软雅黑" panose="020B0503020204020204" charset="-122"/>
              <a:ea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sz="2400">
                <a:solidFill>
                  <a:srgbClr val="599DC4"/>
                </a:solidFill>
                <a:latin typeface="微软雅黑" panose="020B0503020204020204" charset="-122"/>
                <a:ea typeface="微软雅黑" panose="020B0503020204020204" charset="-122"/>
                <a:cs typeface="微软雅黑" panose="020B0503020204020204" charset="-122"/>
                <a:sym typeface="+mn-ea"/>
              </a:rPr>
              <a:t>采购经理调查问卷中的每一道题，均应为</a:t>
            </a:r>
            <a:r>
              <a:rPr lang="zh-CN" sz="2400">
                <a:solidFill>
                  <a:srgbClr val="FF0000"/>
                </a:solidFill>
                <a:latin typeface="微软雅黑" panose="020B0503020204020204" charset="-122"/>
                <a:ea typeface="微软雅黑" panose="020B0503020204020204" charset="-122"/>
                <a:cs typeface="微软雅黑" panose="020B0503020204020204" charset="-122"/>
                <a:sym typeface="+mn-ea"/>
              </a:rPr>
              <a:t>企业采购经理（制造业）或主管运营负责人（非制造业）</a:t>
            </a:r>
            <a:r>
              <a:rPr lang="zh-CN" sz="2400">
                <a:solidFill>
                  <a:srgbClr val="599DC4"/>
                </a:solidFill>
                <a:latin typeface="微软雅黑" panose="020B0503020204020204" charset="-122"/>
                <a:ea typeface="微软雅黑" panose="020B0503020204020204" charset="-122"/>
                <a:cs typeface="微软雅黑" panose="020B0503020204020204" charset="-122"/>
                <a:sym typeface="+mn-ea"/>
              </a:rPr>
              <a:t>根据当月经营数据（截至填报前），结合自身经验做出的判断。</a:t>
            </a:r>
            <a:endParaRPr lang="zh-CN" sz="2400" b="1">
              <a:solidFill>
                <a:srgbClr val="599DC4"/>
              </a:solidFill>
              <a:latin typeface="微软雅黑" panose="020B0503020204020204" charset="-122"/>
              <a:ea typeface="微软雅黑" panose="020B0503020204020204" charset="-122"/>
              <a:cs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在实际调查中，绝大部分</a:t>
            </a:r>
            <a:r>
              <a:rPr lang="zh-CN" altLang="en-US" sz="2400" b="1" dirty="0">
                <a:latin typeface="微软雅黑" panose="020B0503020204020204" charset="-122"/>
                <a:ea typeface="微软雅黑" panose="020B0503020204020204" charset="-122"/>
                <a:cs typeface="微软雅黑" panose="020B0503020204020204" charset="-122"/>
                <a:sym typeface="+mn-ea"/>
              </a:rPr>
              <a:t>制造业企业</a:t>
            </a:r>
            <a:r>
              <a:rPr lang="zh-CN" altLang="en-US" sz="2400" dirty="0">
                <a:latin typeface="微软雅黑" panose="020B0503020204020204" charset="-122"/>
                <a:ea typeface="微软雅黑" panose="020B0503020204020204" charset="-122"/>
                <a:cs typeface="微软雅黑" panose="020B0503020204020204" charset="-122"/>
                <a:sym typeface="+mn-ea"/>
              </a:rPr>
              <a:t>均设置有采购部门和采购经理，如果</a:t>
            </a:r>
            <a:r>
              <a:rPr lang="en-US" altLang="zh-CN" sz="2400" dirty="0">
                <a:latin typeface="微软雅黑" panose="020B0503020204020204" charset="-122"/>
                <a:ea typeface="微软雅黑" panose="020B0503020204020204" charset="-122"/>
                <a:cs typeface="微软雅黑" panose="020B0503020204020204" charset="-122"/>
                <a:sym typeface="+mn-ea"/>
              </a:rPr>
              <a:t>PMI</a:t>
            </a:r>
            <a:r>
              <a:rPr lang="zh-CN" altLang="en-US" sz="2400" dirty="0">
                <a:latin typeface="微软雅黑" panose="020B0503020204020204" charset="-122"/>
                <a:ea typeface="微软雅黑" panose="020B0503020204020204" charset="-122"/>
                <a:cs typeface="微软雅黑" panose="020B0503020204020204" charset="-122"/>
                <a:sym typeface="+mn-ea"/>
              </a:rPr>
              <a:t>问卷可以由采购经理独立完成，那么就由采购经理填报。如果企业规模较大，部门分工精细且独立，可以由采购经理将各部门相关信息收集后，统一上报</a:t>
            </a:r>
            <a:r>
              <a:rPr lang="zh-CN" altLang="en-US" sz="2400" dirty="0" smtClean="0">
                <a:latin typeface="微软雅黑" panose="020B0503020204020204" charset="-122"/>
                <a:ea typeface="微软雅黑" panose="020B0503020204020204" charset="-122"/>
                <a:cs typeface="微软雅黑" panose="020B0503020204020204" charset="-122"/>
                <a:sym typeface="+mn-ea"/>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在</a:t>
            </a:r>
            <a:r>
              <a:rPr lang="zh-CN" altLang="en-US" sz="2400" b="1" dirty="0">
                <a:latin typeface="微软雅黑" panose="020B0503020204020204" charset="-122"/>
                <a:ea typeface="微软雅黑" panose="020B0503020204020204" charset="-122"/>
                <a:cs typeface="微软雅黑" panose="020B0503020204020204" charset="-122"/>
                <a:sym typeface="+mn-ea"/>
              </a:rPr>
              <a:t>非制造业</a:t>
            </a:r>
            <a:r>
              <a:rPr lang="zh-CN" altLang="en-US" sz="2400" dirty="0">
                <a:latin typeface="微软雅黑" panose="020B0503020204020204" charset="-122"/>
                <a:ea typeface="微软雅黑" panose="020B0503020204020204" charset="-122"/>
                <a:cs typeface="微软雅黑" panose="020B0503020204020204" charset="-122"/>
                <a:sym typeface="+mn-ea"/>
              </a:rPr>
              <a:t>采购经理调查中，“主管企业运营的负责人或采购经理”不能独立完成问卷的填报，可以由负责人（或采购经理）将各部门相关信息收集后，统一上报。目前也有一些企业是由财务部门、综合管理部门等了解企业总体运营情况的负责人填报。</a:t>
            </a: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 </a:t>
            </a:r>
            <a:r>
              <a:rPr lang="en-US" altLang="zh-CN" sz="3200" dirty="0" smtClean="0">
                <a:solidFill>
                  <a:srgbClr val="0070C0"/>
                </a:solidFill>
                <a:sym typeface="+mn-ea"/>
              </a:rPr>
              <a:t>- </a:t>
            </a:r>
            <a:r>
              <a:rPr lang="zh-CN" altLang="en-US" sz="3200" dirty="0" smtClean="0">
                <a:solidFill>
                  <a:srgbClr val="0070C0"/>
                </a:solidFill>
                <a:sym typeface="+mn-ea"/>
              </a:rPr>
              <a:t>月报填报（常见问题）</a:t>
            </a:r>
            <a:endParaRPr lang="zh-CN" altLang="en-US" sz="3200" dirty="0" smtClean="0">
              <a:solidFill>
                <a:srgbClr val="0070C0"/>
              </a:solidFill>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982766" y="1182584"/>
            <a:ext cx="10212226" cy="5631180"/>
          </a:xfrm>
          <a:prstGeom prst="rect">
            <a:avLst/>
          </a:prstGeom>
          <a:noFill/>
        </p:spPr>
        <p:txBody>
          <a:bodyPr wrap="square" rtlCol="0">
            <a:spAutoFit/>
          </a:bodyPr>
          <a:lstStyle/>
          <a:p>
            <a:pPr indent="609600" algn="just" fontAlgn="auto">
              <a:lnSpc>
                <a:spcPct val="125000"/>
              </a:lnSpc>
              <a:extLst>
                <a:ext uri="{35155182-B16C-46BC-9424-99874614C6A1}">
                  <wpsdc:indentchars xmlns:wpsdc="http://www.wps.cn/officeDocument/2017/drawingmlCustomData" val="200" checksum="4158780845"/>
                </a:ext>
              </a:extLst>
            </a:pPr>
            <a:r>
              <a:rPr lang="en-US" altLang="zh-CN" sz="2400" b="1" dirty="0" smtClean="0">
                <a:latin typeface="微软雅黑" panose="020B0503020204020204" charset="-122"/>
                <a:ea typeface="微软雅黑" panose="020B0503020204020204" charset="-122"/>
                <a:cs typeface="微软雅黑" panose="020B0503020204020204" charset="-122"/>
              </a:rPr>
              <a:t>1</a:t>
            </a:r>
            <a:r>
              <a:rPr lang="en-US" altLang="zh-CN" sz="2400" b="1" dirty="0">
                <a:latin typeface="微软雅黑" panose="020B0503020204020204" charset="-122"/>
                <a:ea typeface="微软雅黑" panose="020B0503020204020204" charset="-122"/>
                <a:cs typeface="微软雅黑" panose="020B0503020204020204" charset="-122"/>
                <a:sym typeface="+mn-ea"/>
              </a:rPr>
              <a:t>.</a:t>
            </a:r>
            <a:r>
              <a:rPr lang="zh-CN" altLang="en-US" sz="2400" b="1" dirty="0">
                <a:latin typeface="微软雅黑" panose="020B0503020204020204" charset="-122"/>
                <a:ea typeface="微软雅黑" panose="020B0503020204020204" charset="-122"/>
                <a:cs typeface="微软雅黑" panose="020B0503020204020204" charset="-122"/>
                <a:sym typeface="+mn-ea"/>
              </a:rPr>
              <a:t>我</a:t>
            </a:r>
            <a:r>
              <a:rPr lang="zh-CN" altLang="en-US" sz="2400" b="1" dirty="0">
                <a:latin typeface="微软雅黑" panose="020B0503020204020204" charset="-122"/>
                <a:ea typeface="微软雅黑" panose="020B0503020204020204" charset="-122"/>
                <a:sym typeface="+mn-ea"/>
              </a:rPr>
              <a:t>们公司没有采购经理或者采购经理无法独立填报怎么办？</a:t>
            </a:r>
            <a:endParaRPr lang="zh-CN" altLang="en-US" sz="2400" b="1" dirty="0">
              <a:latin typeface="微软雅黑" panose="020B0503020204020204" charset="-122"/>
              <a:ea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sz="2400">
                <a:solidFill>
                  <a:srgbClr val="599DC4"/>
                </a:solidFill>
                <a:latin typeface="微软雅黑" panose="020B0503020204020204" charset="-122"/>
                <a:ea typeface="微软雅黑" panose="020B0503020204020204" charset="-122"/>
                <a:cs typeface="微软雅黑" panose="020B0503020204020204" charset="-122"/>
                <a:sym typeface="+mn-ea"/>
              </a:rPr>
              <a:t>采购经理调查问卷中的每一道题，均应为</a:t>
            </a:r>
            <a:r>
              <a:rPr lang="zh-CN" sz="2400">
                <a:solidFill>
                  <a:srgbClr val="FF0000"/>
                </a:solidFill>
                <a:latin typeface="微软雅黑" panose="020B0503020204020204" charset="-122"/>
                <a:ea typeface="微软雅黑" panose="020B0503020204020204" charset="-122"/>
                <a:cs typeface="微软雅黑" panose="020B0503020204020204" charset="-122"/>
                <a:sym typeface="+mn-ea"/>
              </a:rPr>
              <a:t>企业采购经理（制造业）或主管运营负责人（非制造业）</a:t>
            </a:r>
            <a:r>
              <a:rPr lang="zh-CN" sz="2400">
                <a:solidFill>
                  <a:srgbClr val="599DC4"/>
                </a:solidFill>
                <a:latin typeface="微软雅黑" panose="020B0503020204020204" charset="-122"/>
                <a:ea typeface="微软雅黑" panose="020B0503020204020204" charset="-122"/>
                <a:cs typeface="微软雅黑" panose="020B0503020204020204" charset="-122"/>
                <a:sym typeface="+mn-ea"/>
              </a:rPr>
              <a:t>根据当月经营数据（截至填报前），结合自身经验做出的判断。</a:t>
            </a:r>
            <a:endParaRPr lang="zh-CN" sz="2400" b="1">
              <a:solidFill>
                <a:srgbClr val="599DC4"/>
              </a:solidFill>
              <a:latin typeface="微软雅黑" panose="020B0503020204020204" charset="-122"/>
              <a:ea typeface="微软雅黑" panose="020B0503020204020204" charset="-122"/>
              <a:cs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在实际调查中，绝大部分</a:t>
            </a:r>
            <a:r>
              <a:rPr lang="zh-CN" altLang="en-US" sz="2400" b="1" dirty="0">
                <a:latin typeface="微软雅黑" panose="020B0503020204020204" charset="-122"/>
                <a:ea typeface="微软雅黑" panose="020B0503020204020204" charset="-122"/>
                <a:cs typeface="微软雅黑" panose="020B0503020204020204" charset="-122"/>
                <a:sym typeface="+mn-ea"/>
              </a:rPr>
              <a:t>制造业企业</a:t>
            </a:r>
            <a:r>
              <a:rPr lang="zh-CN" altLang="en-US" sz="2400" dirty="0">
                <a:latin typeface="微软雅黑" panose="020B0503020204020204" charset="-122"/>
                <a:ea typeface="微软雅黑" panose="020B0503020204020204" charset="-122"/>
                <a:cs typeface="微软雅黑" panose="020B0503020204020204" charset="-122"/>
                <a:sym typeface="+mn-ea"/>
              </a:rPr>
              <a:t>均设置有采购部门和采购经理，如果</a:t>
            </a:r>
            <a:r>
              <a:rPr lang="en-US" altLang="zh-CN" sz="2400" dirty="0">
                <a:latin typeface="微软雅黑" panose="020B0503020204020204" charset="-122"/>
                <a:ea typeface="微软雅黑" panose="020B0503020204020204" charset="-122"/>
                <a:cs typeface="微软雅黑" panose="020B0503020204020204" charset="-122"/>
                <a:sym typeface="+mn-ea"/>
              </a:rPr>
              <a:t>PMI</a:t>
            </a:r>
            <a:r>
              <a:rPr lang="zh-CN" altLang="en-US" sz="2400" dirty="0">
                <a:latin typeface="微软雅黑" panose="020B0503020204020204" charset="-122"/>
                <a:ea typeface="微软雅黑" panose="020B0503020204020204" charset="-122"/>
                <a:cs typeface="微软雅黑" panose="020B0503020204020204" charset="-122"/>
                <a:sym typeface="+mn-ea"/>
              </a:rPr>
              <a:t>问卷可以由采购经理独立完成，那么就由采购经理填报。如果企业规模较大，部门分工精细且独立，可以由采购经理将各部门相关信息收集后，统一上报</a:t>
            </a:r>
            <a:r>
              <a:rPr lang="zh-CN" altLang="en-US" sz="2400" dirty="0" smtClean="0">
                <a:latin typeface="微软雅黑" panose="020B0503020204020204" charset="-122"/>
                <a:ea typeface="微软雅黑" panose="020B0503020204020204" charset="-122"/>
                <a:cs typeface="微软雅黑" panose="020B0503020204020204" charset="-122"/>
                <a:sym typeface="+mn-ea"/>
              </a:rPr>
              <a:t>。</a:t>
            </a:r>
            <a:endParaRPr lang="en-US" altLang="zh-CN" sz="2400" dirty="0" smtClean="0">
              <a:latin typeface="微软雅黑" panose="020B0503020204020204" charset="-122"/>
              <a:ea typeface="微软雅黑" panose="020B0503020204020204" charset="-122"/>
              <a:cs typeface="微软雅黑" panose="020B0503020204020204" charset="-122"/>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在</a:t>
            </a:r>
            <a:r>
              <a:rPr lang="zh-CN" altLang="en-US" sz="2400" b="1" dirty="0">
                <a:latin typeface="微软雅黑" panose="020B0503020204020204" charset="-122"/>
                <a:ea typeface="微软雅黑" panose="020B0503020204020204" charset="-122"/>
                <a:cs typeface="微软雅黑" panose="020B0503020204020204" charset="-122"/>
                <a:sym typeface="+mn-ea"/>
              </a:rPr>
              <a:t>非制造业</a:t>
            </a:r>
            <a:r>
              <a:rPr lang="zh-CN" altLang="en-US" sz="2400" dirty="0">
                <a:latin typeface="微软雅黑" panose="020B0503020204020204" charset="-122"/>
                <a:ea typeface="微软雅黑" panose="020B0503020204020204" charset="-122"/>
                <a:cs typeface="微软雅黑" panose="020B0503020204020204" charset="-122"/>
                <a:sym typeface="+mn-ea"/>
              </a:rPr>
              <a:t>采购经理调查中，“主管企业运营的负责人或采购经理”不能独立完成问卷的填报，可以由负责人（或采购经理）将各部门相关信息收集后，统一上报。目前也有一些企业是由财务部门、综合管理部门等了解企业总体运营情况的负责人填报。</a:t>
            </a: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 </a:t>
            </a:r>
            <a:r>
              <a:rPr lang="en-US" altLang="zh-CN" sz="3200" dirty="0" smtClean="0">
                <a:solidFill>
                  <a:srgbClr val="0070C0"/>
                </a:solidFill>
                <a:sym typeface="+mn-ea"/>
              </a:rPr>
              <a:t>- </a:t>
            </a:r>
            <a:r>
              <a:rPr lang="zh-CN" altLang="en-US" sz="3200" dirty="0" smtClean="0">
                <a:solidFill>
                  <a:srgbClr val="0070C0"/>
                </a:solidFill>
                <a:sym typeface="+mn-ea"/>
              </a:rPr>
              <a:t>月报填报（常见问题）</a:t>
            </a:r>
            <a:endParaRPr lang="zh-CN"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网站制度"/>
          <p:cNvPicPr>
            <a:picLocks noChangeAspect="true"/>
          </p:cNvPicPr>
          <p:nvPr/>
        </p:nvPicPr>
        <p:blipFill>
          <a:blip r:embed="rId1"/>
          <a:stretch>
            <a:fillRect/>
          </a:stretch>
        </p:blipFill>
        <p:spPr>
          <a:xfrm>
            <a:off x="1066800" y="12700"/>
            <a:ext cx="10058400" cy="6762115"/>
          </a:xfrm>
          <a:prstGeom prst="rect">
            <a:avLst/>
          </a:prstGeom>
        </p:spPr>
      </p:pic>
      <p:sp>
        <p:nvSpPr>
          <p:cNvPr id="9" name="文本框 8"/>
          <p:cNvSpPr txBox="true"/>
          <p:nvPr/>
        </p:nvSpPr>
        <p:spPr>
          <a:xfrm>
            <a:off x="1203531" y="4770343"/>
            <a:ext cx="10017760" cy="1529715"/>
          </a:xfrm>
          <a:prstGeom prst="rect">
            <a:avLst/>
          </a:prstGeom>
          <a:solidFill>
            <a:schemeClr val="accent1"/>
          </a:solidFill>
          <a:ln w="28575">
            <a:solidFill>
              <a:srgbClr val="599DC4"/>
            </a:solidFill>
          </a:ln>
        </p:spPr>
        <p:txBody>
          <a:bodyPr wrap="square" rtlCol="0" anchor="t">
            <a:spAutoFit/>
          </a:bodyPr>
          <a:lstStyle/>
          <a:p>
            <a:pPr indent="0" algn="ctr" fontAlgn="auto">
              <a:lnSpc>
                <a:spcPct val="130000"/>
              </a:lnSpc>
            </a:pPr>
            <a:r>
              <a:rPr lang="zh-CN" altLang="en-US" b="1" dirty="0" smtClean="0">
                <a:solidFill>
                  <a:schemeClr val="tx1"/>
                </a:solidFill>
                <a:latin typeface="微软雅黑" panose="020B0503020204020204" charset="-122"/>
                <a:ea typeface="微软雅黑" panose="020B0503020204020204" charset="-122"/>
                <a:cs typeface="微软雅黑" panose="020B0503020204020204" charset="-122"/>
                <a:sym typeface="+mn-ea"/>
              </a:rPr>
              <a:t>《北京采购经理调查统计报表制度》</a:t>
            </a:r>
            <a:r>
              <a:rPr lang="zh-CN" altLang="zh-CN" dirty="0">
                <a:solidFill>
                  <a:schemeClr val="tx1"/>
                </a:solidFill>
                <a:latin typeface="微软雅黑" panose="020B0503020204020204" charset="-122"/>
                <a:ea typeface="微软雅黑" panose="020B0503020204020204" charset="-122"/>
                <a:cs typeface="微软雅黑" panose="020B0503020204020204" charset="-122"/>
                <a:sym typeface="+mn-ea"/>
              </a:rPr>
              <a:t>下载地址：</a:t>
            </a:r>
            <a:endParaRPr lang="zh-CN" altLang="zh-CN"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30000"/>
              </a:lnSpc>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zh-CN" dirty="0">
                <a:solidFill>
                  <a:schemeClr val="tx1"/>
                </a:solidFill>
                <a:latin typeface="微软雅黑" panose="020B0503020204020204" charset="-122"/>
                <a:ea typeface="微软雅黑" panose="020B0503020204020204" charset="-122"/>
                <a:cs typeface="微软雅黑" panose="020B0503020204020204" charset="-122"/>
                <a:sym typeface="+mn-ea"/>
              </a:rPr>
              <a:t>北京市统计局</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北京调查总队</a:t>
            </a:r>
            <a:r>
              <a:rPr lang="zh-CN" altLang="zh-CN" dirty="0">
                <a:solidFill>
                  <a:schemeClr val="tx1"/>
                </a:solidFill>
                <a:latin typeface="微软雅黑" panose="020B0503020204020204" charset="-122"/>
                <a:ea typeface="微软雅黑" panose="020B0503020204020204" charset="-122"/>
                <a:cs typeface="微软雅黑" panose="020B0503020204020204" charset="-122"/>
                <a:sym typeface="+mn-ea"/>
              </a:rPr>
              <a:t>网站</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(tjj.beijing.gov.cn)-</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政务公开</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统计制度</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常规调查制度</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年报</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2024</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年定报</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基层统计报表制度</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30000"/>
              </a:lnSpc>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其他</a:t>
            </a: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北京采购经理调查统计报表制度（统计机构、调查单位通用）”</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true"/>
      <p:bldP spid="9" grpId="1" animBg="tru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982766" y="1030184"/>
            <a:ext cx="10212226" cy="6326505"/>
          </a:xfrm>
          <a:prstGeom prst="rect">
            <a:avLst/>
          </a:prstGeom>
          <a:noFill/>
        </p:spPr>
        <p:txBody>
          <a:bodyPr wrap="square" rtlCol="0">
            <a:spAutoFit/>
          </a:bodyPr>
          <a:lstStyle/>
          <a:p>
            <a:pPr indent="609600" algn="just" fontAlgn="auto">
              <a:lnSpc>
                <a:spcPct val="130000"/>
              </a:lnSpc>
              <a:extLst>
                <a:ext uri="{35155182-B16C-46BC-9424-99874614C6A1}">
                  <wpsdc:indentchars xmlns:wpsdc="http://www.wps.cn/officeDocument/2017/drawingmlCustomData" val="200" checksum="4158780845"/>
                </a:ext>
              </a:extLst>
            </a:pPr>
            <a:r>
              <a:rPr lang="en-US" sz="2400" b="1" dirty="0">
                <a:latin typeface="微软雅黑" panose="020B0503020204020204" charset="-122"/>
                <a:ea typeface="微软雅黑" panose="020B0503020204020204" charset="-122"/>
                <a:cs typeface="微软雅黑" panose="020B0503020204020204" charset="-122"/>
              </a:rPr>
              <a:t>2</a:t>
            </a:r>
            <a:r>
              <a:rPr sz="2400" b="1" dirty="0">
                <a:latin typeface="微软雅黑" panose="020B0503020204020204" charset="-122"/>
                <a:ea typeface="微软雅黑" panose="020B0503020204020204" charset="-122"/>
                <a:cs typeface="微软雅黑" panose="020B0503020204020204" charset="-122"/>
              </a:rPr>
              <a:t>.指标升降的界定范围是什么？</a:t>
            </a:r>
            <a:endParaRPr sz="2400" b="1" dirty="0">
              <a:latin typeface="微软雅黑" panose="020B0503020204020204" charset="-122"/>
              <a:ea typeface="微软雅黑" panose="020B0503020204020204" charset="-122"/>
              <a:cs typeface="微软雅黑" panose="020B0503020204020204" charset="-122"/>
            </a:endParaRPr>
          </a:p>
          <a:p>
            <a:pPr indent="609600" algn="just" fontAlgn="auto">
              <a:lnSpc>
                <a:spcPct val="130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sym typeface="+mn-ea"/>
              </a:rPr>
              <a:t>各指标的界定由填报人</a:t>
            </a:r>
            <a:r>
              <a:rPr lang="zh-CN" altLang="en-US" sz="2400" dirty="0">
                <a:solidFill>
                  <a:srgbClr val="FF0000"/>
                </a:solidFill>
                <a:latin typeface="微软雅黑" panose="020B0503020204020204" charset="-122"/>
                <a:ea typeface="微软雅黑" panose="020B0503020204020204" charset="-122"/>
                <a:sym typeface="+mn-ea"/>
              </a:rPr>
              <a:t>（</a:t>
            </a:r>
            <a:r>
              <a:rPr lang="zh-CN" sz="2400">
                <a:solidFill>
                  <a:srgbClr val="FF0000"/>
                </a:solidFill>
                <a:latin typeface="微软雅黑" panose="020B0503020204020204" charset="-122"/>
                <a:ea typeface="微软雅黑" panose="020B0503020204020204" charset="-122"/>
                <a:cs typeface="微软雅黑" panose="020B0503020204020204" charset="-122"/>
                <a:sym typeface="+mn-ea"/>
              </a:rPr>
              <a:t>企业采购经理或主管运营负责人）</a:t>
            </a:r>
            <a:r>
              <a:rPr lang="zh-CN" altLang="en-US" sz="2400" dirty="0">
                <a:latin typeface="微软雅黑" panose="020B0503020204020204" charset="-122"/>
                <a:ea typeface="微软雅黑" panose="020B0503020204020204" charset="-122"/>
                <a:sym typeface="+mn-ea"/>
              </a:rPr>
              <a:t>根据企业具体情况和经验进行判断</a:t>
            </a:r>
            <a:r>
              <a:rPr lang="zh-CN" altLang="en-US" sz="2400" dirty="0" smtClean="0">
                <a:latin typeface="微软雅黑" panose="020B0503020204020204" charset="-122"/>
                <a:ea typeface="微软雅黑" panose="020B0503020204020204" charset="-122"/>
                <a:sym typeface="+mn-ea"/>
              </a:rPr>
              <a:t>。</a:t>
            </a:r>
            <a:endParaRPr lang="en-US" altLang="zh-CN" sz="2400" b="1" dirty="0">
              <a:latin typeface="微软雅黑" panose="020B0503020204020204" charset="-122"/>
              <a:ea typeface="微软雅黑" panose="020B0503020204020204" charset="-122"/>
              <a:sym typeface="+mn-ea"/>
            </a:endParaRPr>
          </a:p>
          <a:p>
            <a:pPr indent="609600" algn="just" fontAlgn="auto">
              <a:lnSpc>
                <a:spcPct val="130000"/>
              </a:lnSpc>
              <a:extLst>
                <a:ext uri="{35155182-B16C-46BC-9424-99874614C6A1}">
                  <wpsdc:indentchars xmlns:wpsdc="http://www.wps.cn/officeDocument/2017/drawingmlCustomData" val="200" checksum="4158780845"/>
                </a:ext>
              </a:extLst>
            </a:pPr>
            <a:r>
              <a:rPr lang="en-US" altLang="zh-CN" sz="2400" b="1" dirty="0">
                <a:latin typeface="微软雅黑" panose="020B0503020204020204" charset="-122"/>
                <a:ea typeface="微软雅黑" panose="020B0503020204020204" charset="-122"/>
                <a:sym typeface="+mn-ea"/>
              </a:rPr>
              <a:t>3.</a:t>
            </a:r>
            <a:r>
              <a:rPr lang="zh-CN" altLang="zh-CN" sz="2400" b="1" dirty="0">
                <a:latin typeface="微软雅黑" panose="020B0503020204020204" charset="-122"/>
                <a:ea typeface="微软雅黑" panose="020B0503020204020204" charset="-122"/>
                <a:sym typeface="+mn-ea"/>
              </a:rPr>
              <a:t>月报时按照自然月取数还是按照</a:t>
            </a:r>
            <a:r>
              <a:rPr lang="en-US" altLang="zh-CN" sz="2400" b="1" dirty="0">
                <a:latin typeface="微软雅黑" panose="020B0503020204020204" charset="-122"/>
                <a:ea typeface="微软雅黑" panose="020B0503020204020204" charset="-122"/>
                <a:sym typeface="+mn-ea"/>
              </a:rPr>
              <a:t>1</a:t>
            </a:r>
            <a:r>
              <a:rPr lang="zh-CN" altLang="zh-CN" sz="2400" b="1" dirty="0">
                <a:latin typeface="微软雅黑" panose="020B0503020204020204" charset="-122"/>
                <a:ea typeface="微软雅黑" panose="020B0503020204020204" charset="-122"/>
                <a:sym typeface="+mn-ea"/>
              </a:rPr>
              <a:t>日</a:t>
            </a:r>
            <a:r>
              <a:rPr lang="en-US" altLang="zh-CN" sz="2400" b="1" dirty="0">
                <a:latin typeface="微软雅黑" panose="020B0503020204020204" charset="-122"/>
                <a:ea typeface="微软雅黑" panose="020B0503020204020204" charset="-122"/>
                <a:sym typeface="+mn-ea"/>
              </a:rPr>
              <a:t>-22</a:t>
            </a:r>
            <a:r>
              <a:rPr lang="zh-CN" altLang="zh-CN" sz="2400" b="1" dirty="0">
                <a:latin typeface="微软雅黑" panose="020B0503020204020204" charset="-122"/>
                <a:ea typeface="微软雅黑" panose="020B0503020204020204" charset="-122"/>
                <a:sym typeface="+mn-ea"/>
              </a:rPr>
              <a:t>日取数？</a:t>
            </a:r>
            <a:endParaRPr lang="zh-CN" altLang="zh-CN" sz="2400" b="1" dirty="0">
              <a:latin typeface="微软雅黑" panose="020B0503020204020204" charset="-122"/>
              <a:ea typeface="微软雅黑" panose="020B0503020204020204" charset="-122"/>
              <a:sym typeface="+mn-ea"/>
            </a:endParaRPr>
          </a:p>
          <a:p>
            <a:pPr indent="609600" algn="just" fontAlgn="auto">
              <a:lnSpc>
                <a:spcPct val="130000"/>
              </a:lnSpc>
              <a:extLst>
                <a:ext uri="{35155182-B16C-46BC-9424-99874614C6A1}">
                  <wpsdc:indentchars xmlns:wpsdc="http://www.wps.cn/officeDocument/2017/drawingmlCustomData" val="200" checksum="4158780845"/>
                </a:ext>
              </a:extLst>
            </a:pPr>
            <a:r>
              <a:rPr lang="zh-CN" altLang="zh-CN" sz="2400" dirty="0">
                <a:latin typeface="微软雅黑" panose="020B0503020204020204" charset="-122"/>
                <a:ea typeface="微软雅黑" panose="020B0503020204020204" charset="-122"/>
                <a:cs typeface="微软雅黑" panose="020B0503020204020204" charset="-122"/>
                <a:sym typeface="+mn-ea"/>
              </a:rPr>
              <a:t>采购经理的报告期是</a:t>
            </a:r>
            <a:r>
              <a:rPr lang="zh-CN" altLang="zh-CN" sz="2400" b="1" dirty="0">
                <a:latin typeface="微软雅黑" panose="020B0503020204020204" charset="-122"/>
                <a:ea typeface="微软雅黑" panose="020B0503020204020204" charset="-122"/>
                <a:cs typeface="微软雅黑" panose="020B0503020204020204" charset="-122"/>
                <a:sym typeface="+mn-ea"/>
              </a:rPr>
              <a:t>自然月</a:t>
            </a:r>
            <a:r>
              <a:rPr lang="zh-CN" altLang="zh-CN" sz="2400" dirty="0">
                <a:solidFill>
                  <a:srgbClr val="FF0000"/>
                </a:solidFill>
                <a:latin typeface="微软雅黑" panose="020B0503020204020204" charset="-122"/>
                <a:ea typeface="微软雅黑" panose="020B0503020204020204" charset="-122"/>
                <a:cs typeface="微软雅黑" panose="020B0503020204020204" charset="-122"/>
                <a:sym typeface="+mn-ea"/>
              </a:rPr>
              <a:t>（且是当月）</a:t>
            </a:r>
            <a:r>
              <a:rPr lang="zh-CN" altLang="zh-CN" sz="2400" dirty="0">
                <a:latin typeface="微软雅黑" panose="020B0503020204020204" charset="-122"/>
                <a:ea typeface="微软雅黑" panose="020B0503020204020204" charset="-122"/>
                <a:cs typeface="微软雅黑" panose="020B0503020204020204" charset="-122"/>
                <a:sym typeface="+mn-ea"/>
              </a:rPr>
              <a:t>，由于问卷上报期是</a:t>
            </a:r>
            <a:r>
              <a:rPr lang="en-US" altLang="zh-CN" sz="2400" dirty="0">
                <a:latin typeface="微软雅黑" panose="020B0503020204020204" charset="-122"/>
                <a:ea typeface="微软雅黑" panose="020B0503020204020204" charset="-122"/>
                <a:cs typeface="微软雅黑" panose="020B0503020204020204" charset="-122"/>
                <a:sym typeface="+mn-ea"/>
              </a:rPr>
              <a:t>22-25</a:t>
            </a:r>
            <a:r>
              <a:rPr lang="zh-CN" altLang="zh-CN" sz="2400" dirty="0">
                <a:latin typeface="微软雅黑" panose="020B0503020204020204" charset="-122"/>
                <a:ea typeface="微软雅黑" panose="020B0503020204020204" charset="-122"/>
                <a:cs typeface="微软雅黑" panose="020B0503020204020204" charset="-122"/>
                <a:sym typeface="+mn-ea"/>
              </a:rPr>
              <a:t>日，一个自然月还未结束，填报人需要根据工作经验、生产进度或工作安排对当月剩余时间的生产量（或业务总量）等指标进行估算，综合判断后得到当前整个自然月的生产量（或业务总量）等指标的变化情况。</a:t>
            </a:r>
            <a:endParaRPr lang="en-US" altLang="zh-CN" sz="2400" b="1" dirty="0">
              <a:latin typeface="微软雅黑" panose="020B0503020204020204" charset="-122"/>
              <a:ea typeface="微软雅黑" panose="020B0503020204020204" charset="-122"/>
              <a:sym typeface="+mn-ea"/>
            </a:endParaRPr>
          </a:p>
          <a:p>
            <a:pPr indent="609600" algn="just" fontAlgn="auto">
              <a:lnSpc>
                <a:spcPct val="130000"/>
              </a:lnSpc>
              <a:extLst>
                <a:ext uri="{35155182-B16C-46BC-9424-99874614C6A1}">
                  <wpsdc:indentchars xmlns:wpsdc="http://www.wps.cn/officeDocument/2017/drawingmlCustomData" val="200" checksum="4158780845"/>
                </a:ext>
              </a:extLst>
            </a:pPr>
            <a:r>
              <a:rPr lang="en-US" altLang="zh-CN" sz="2400" b="1" dirty="0">
                <a:latin typeface="微软雅黑" panose="020B0503020204020204" charset="-122"/>
                <a:ea typeface="微软雅黑" panose="020B0503020204020204" charset="-122"/>
                <a:sym typeface="+mn-ea"/>
              </a:rPr>
              <a:t>4. </a:t>
            </a:r>
            <a:r>
              <a:rPr lang="zh-CN" altLang="zh-CN" sz="2400" b="1" dirty="0">
                <a:latin typeface="微软雅黑" panose="020B0503020204020204" charset="-122"/>
                <a:ea typeface="微软雅黑" panose="020B0503020204020204" charset="-122"/>
                <a:sym typeface="+mn-ea"/>
              </a:rPr>
              <a:t>对于非制造业行业，当无法度量或实物量无法进行比较时怎么办？</a:t>
            </a:r>
            <a:endParaRPr lang="zh-CN" altLang="zh-CN" sz="2400" b="1" dirty="0">
              <a:latin typeface="微软雅黑" panose="020B0503020204020204" charset="-122"/>
              <a:ea typeface="微软雅黑" panose="020B0503020204020204" charset="-122"/>
            </a:endParaRPr>
          </a:p>
          <a:p>
            <a:pPr indent="609600" algn="just" fontAlgn="auto">
              <a:lnSpc>
                <a:spcPct val="130000"/>
              </a:lnSpc>
              <a:extLst>
                <a:ext uri="{35155182-B16C-46BC-9424-99874614C6A1}">
                  <wpsdc:indentchars xmlns:wpsdc="http://www.wps.cn/officeDocument/2017/drawingmlCustomData" val="200" checksum="4158780845"/>
                </a:ext>
              </a:extLst>
            </a:pPr>
            <a:r>
              <a:rPr lang="zh-CN" altLang="zh-CN" sz="2400" dirty="0">
                <a:latin typeface="微软雅黑" panose="020B0503020204020204" charset="-122"/>
                <a:ea typeface="微软雅黑" panose="020B0503020204020204" charset="-122"/>
                <a:cs typeface="微软雅黑" panose="020B0503020204020204" charset="-122"/>
                <a:sym typeface="+mn-ea"/>
              </a:rPr>
              <a:t>当</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zh-CN" sz="2400" dirty="0">
                <a:latin typeface="微软雅黑" panose="020B0503020204020204" charset="-122"/>
                <a:ea typeface="微软雅黑" panose="020B0503020204020204" charset="-122"/>
                <a:cs typeface="微软雅黑" panose="020B0503020204020204" charset="-122"/>
                <a:sym typeface="+mn-ea"/>
              </a:rPr>
              <a:t>实物量</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zh-CN" sz="2400" dirty="0">
                <a:latin typeface="微软雅黑" panose="020B0503020204020204" charset="-122"/>
                <a:ea typeface="微软雅黑" panose="020B0503020204020204" charset="-122"/>
                <a:cs typeface="微软雅黑" panose="020B0503020204020204" charset="-122"/>
                <a:sym typeface="+mn-ea"/>
              </a:rPr>
              <a:t>确实难以获得或者不能反映企业主要业务的总体变化情况，可参照销售额、营业额、主营业务收入等价值填报。但要扣除价格变化因素的影响。</a:t>
            </a:r>
            <a:endParaRPr lang="zh-CN" altLang="zh-CN" sz="2400" dirty="0">
              <a:latin typeface="微软雅黑" panose="020B0503020204020204" charset="-122"/>
              <a:ea typeface="微软雅黑" panose="020B0503020204020204" charset="-122"/>
              <a:cs typeface="微软雅黑" panose="020B0503020204020204" charset="-122"/>
            </a:endParaRPr>
          </a:p>
          <a:p>
            <a:pPr indent="609600" algn="just" fontAlgn="auto">
              <a:lnSpc>
                <a:spcPct val="130000"/>
              </a:lnSpc>
              <a:extLst>
                <a:ext uri="{35155182-B16C-46BC-9424-99874614C6A1}">
                  <wpsdc:indentchars xmlns:wpsdc="http://www.wps.cn/officeDocument/2017/drawingmlCustomData" val="200" checksum="4158780845"/>
                </a:ext>
              </a:extLst>
            </a:pP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 </a:t>
            </a:r>
            <a:r>
              <a:rPr lang="en-US" altLang="zh-CN" sz="3200" dirty="0" smtClean="0">
                <a:solidFill>
                  <a:srgbClr val="0070C0"/>
                </a:solidFill>
                <a:sym typeface="+mn-ea"/>
              </a:rPr>
              <a:t>- </a:t>
            </a:r>
            <a:r>
              <a:rPr lang="zh-CN" altLang="en-US" sz="3200" dirty="0" smtClean="0">
                <a:solidFill>
                  <a:srgbClr val="0070C0"/>
                </a:solidFill>
                <a:sym typeface="+mn-ea"/>
              </a:rPr>
              <a:t>月报填报（常见问题）</a:t>
            </a:r>
            <a:endParaRPr lang="zh-CN"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982766" y="1182584"/>
            <a:ext cx="10212226" cy="5169535"/>
          </a:xfrm>
          <a:prstGeom prst="rect">
            <a:avLst/>
          </a:prstGeom>
          <a:noFill/>
        </p:spPr>
        <p:txBody>
          <a:bodyPr wrap="square" rtlCol="0">
            <a:spAutoFit/>
          </a:bodyPr>
          <a:lstStyle/>
          <a:p>
            <a:pPr indent="609600" algn="just" fontAlgn="auto">
              <a:lnSpc>
                <a:spcPct val="125000"/>
              </a:lnSpc>
              <a:extLst>
                <a:ext uri="{35155182-B16C-46BC-9424-99874614C6A1}">
                  <wpsdc:indentchars xmlns:wpsdc="http://www.wps.cn/officeDocument/2017/drawingmlCustomData" val="200" checksum="4158780845"/>
                </a:ext>
              </a:extLst>
            </a:pPr>
            <a:r>
              <a:rPr lang="en-US" altLang="zh-CN" sz="2400" dirty="0" smtClean="0"/>
              <a:t> </a:t>
            </a:r>
            <a:r>
              <a:rPr lang="en-US" altLang="zh-CN" sz="2400" b="1" dirty="0">
                <a:latin typeface="微软雅黑" panose="020B0503020204020204" charset="-122"/>
                <a:ea typeface="微软雅黑" panose="020B0503020204020204" charset="-122"/>
                <a:sym typeface="+mn-ea"/>
              </a:rPr>
              <a:t>5</a:t>
            </a:r>
            <a:r>
              <a:rPr lang="en-US" altLang="zh-CN" sz="2400" b="1" dirty="0">
                <a:latin typeface="微软雅黑" panose="020B0503020204020204" charset="-122"/>
                <a:ea typeface="微软雅黑" panose="020B0503020204020204" charset="-122"/>
                <a:sym typeface="+mn-ea"/>
              </a:rPr>
              <a:t>.</a:t>
            </a:r>
            <a:r>
              <a:rPr lang="zh-CN" altLang="zh-CN" sz="2400" b="1" dirty="0">
                <a:latin typeface="微软雅黑" panose="020B0503020204020204" charset="-122"/>
                <a:ea typeface="微软雅黑" panose="020B0503020204020204" charset="-122"/>
                <a:sym typeface="+mn-ea"/>
              </a:rPr>
              <a:t>“国外新订单</a:t>
            </a:r>
            <a:r>
              <a:rPr lang="en-US" altLang="zh-CN" sz="2400" b="1" dirty="0">
                <a:latin typeface="微软雅黑" panose="020B0503020204020204" charset="-122"/>
                <a:ea typeface="微软雅黑" panose="020B0503020204020204" charset="-122"/>
                <a:sym typeface="+mn-ea"/>
              </a:rPr>
              <a:t>”</a:t>
            </a:r>
            <a:r>
              <a:rPr lang="zh-CN" altLang="zh-CN" sz="2400" b="1" dirty="0">
                <a:latin typeface="微软雅黑" panose="020B0503020204020204" charset="-122"/>
                <a:ea typeface="微软雅黑" panose="020B0503020204020204" charset="-122"/>
                <a:sym typeface="+mn-ea"/>
              </a:rPr>
              <a:t>指标怎么解释？</a:t>
            </a:r>
            <a:endParaRPr lang="zh-CN" altLang="zh-CN" sz="2400" b="1" dirty="0">
              <a:latin typeface="微软雅黑" panose="020B0503020204020204" charset="-122"/>
              <a:ea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是指企业报告期内与国（境）外的企业签订的服务、生产订货合同或收到的其他形式的需求总量，所以在填报这个指标时把握住订货合同和需求是来自于“国（境）外”的就可以了。</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endParaRPr lang="en-US" altLang="zh-CN" sz="2400" b="1" dirty="0">
              <a:latin typeface="微软雅黑" panose="020B0503020204020204" charset="-122"/>
              <a:ea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en-US" altLang="zh-CN" sz="2400" b="1" dirty="0">
                <a:latin typeface="微软雅黑" panose="020B0503020204020204" charset="-122"/>
                <a:ea typeface="微软雅黑" panose="020B0503020204020204" charset="-122"/>
                <a:sym typeface="+mn-ea"/>
              </a:rPr>
              <a:t>6.</a:t>
            </a:r>
            <a:r>
              <a:rPr lang="zh-CN" altLang="en-US" sz="2400" b="1" dirty="0">
                <a:latin typeface="微软雅黑" panose="020B0503020204020204" charset="-122"/>
                <a:ea typeface="微软雅黑" panose="020B0503020204020204" charset="-122"/>
                <a:sym typeface="+mn-ea"/>
              </a:rPr>
              <a:t>如果本企业不是每个月都具有出口情况，出口订货量（国外新订单）该如何填报？</a:t>
            </a:r>
            <a:endParaRPr lang="zh-CN" altLang="en-US" sz="2400" b="1" dirty="0">
              <a:latin typeface="微软雅黑" panose="020B0503020204020204" charset="-122"/>
              <a:ea typeface="微软雅黑" panose="020B0503020204020204" charset="-122"/>
              <a:sym typeface="+mn-ea"/>
            </a:endParaRPr>
          </a:p>
          <a:p>
            <a:pPr indent="609600" algn="just" fontAlgn="auto">
              <a:lnSpc>
                <a:spcPct val="125000"/>
              </a:lnSpc>
              <a:extLst>
                <a:ext uri="{35155182-B16C-46BC-9424-99874614C6A1}">
                  <wpsdc:indentchars xmlns:wpsdc="http://www.wps.cn/officeDocument/2017/drawingmlCustomData" val="200" checksum="4158780845"/>
                </a:ext>
              </a:extLst>
            </a:pPr>
            <a:r>
              <a:rPr lang="zh-CN" altLang="en-US" sz="2400" dirty="0">
                <a:latin typeface="微软雅黑" panose="020B0503020204020204" charset="-122"/>
                <a:ea typeface="微软雅黑" panose="020B0503020204020204" charset="-122"/>
                <a:cs typeface="微软雅黑" panose="020B0503020204020204" charset="-122"/>
                <a:sym typeface="+mn-ea"/>
              </a:rPr>
              <a:t>举例来说，某企业</a:t>
            </a:r>
            <a:r>
              <a:rPr lang="en-US" altLang="zh-CN" sz="2400" dirty="0">
                <a:latin typeface="微软雅黑" panose="020B0503020204020204" charset="-122"/>
                <a:ea typeface="微软雅黑" panose="020B0503020204020204" charset="-122"/>
                <a:cs typeface="微软雅黑" panose="020B0503020204020204" charset="-122"/>
                <a:sym typeface="+mn-ea"/>
              </a:rPr>
              <a:t>1</a:t>
            </a:r>
            <a:r>
              <a:rPr lang="zh-CN" altLang="en-US" sz="2400" dirty="0">
                <a:latin typeface="微软雅黑" panose="020B0503020204020204" charset="-122"/>
                <a:ea typeface="微软雅黑" panose="020B0503020204020204" charset="-122"/>
                <a:cs typeface="微软雅黑" panose="020B0503020204020204" charset="-122"/>
                <a:sym typeface="+mn-ea"/>
              </a:rPr>
              <a:t>月份国外新订单填报为“增加”，</a:t>
            </a:r>
            <a:r>
              <a:rPr lang="en-US" altLang="zh-CN" sz="2400" dirty="0">
                <a:latin typeface="微软雅黑" panose="020B0503020204020204" charset="-122"/>
                <a:ea typeface="微软雅黑" panose="020B0503020204020204" charset="-122"/>
                <a:cs typeface="微软雅黑" panose="020B0503020204020204" charset="-122"/>
                <a:sym typeface="+mn-ea"/>
              </a:rPr>
              <a:t>2</a:t>
            </a:r>
            <a:r>
              <a:rPr lang="zh-CN" altLang="en-US" sz="2400" dirty="0">
                <a:latin typeface="微软雅黑" panose="020B0503020204020204" charset="-122"/>
                <a:ea typeface="微软雅黑" panose="020B0503020204020204" charset="-122"/>
                <a:cs typeface="微软雅黑" panose="020B0503020204020204" charset="-122"/>
                <a:sym typeface="+mn-ea"/>
              </a:rPr>
              <a:t>月份由于种种原因，该企业没有来自境外的订单，国外新订单选项应该填报为“减少”，如</a:t>
            </a:r>
            <a:r>
              <a:rPr lang="en-US" altLang="zh-CN" sz="2400" dirty="0">
                <a:latin typeface="微软雅黑" panose="020B0503020204020204" charset="-122"/>
                <a:ea typeface="微软雅黑" panose="020B0503020204020204" charset="-122"/>
                <a:cs typeface="微软雅黑" panose="020B0503020204020204" charset="-122"/>
                <a:sym typeface="+mn-ea"/>
              </a:rPr>
              <a:t>3</a:t>
            </a:r>
            <a:r>
              <a:rPr lang="zh-CN" altLang="en-US" sz="2400" dirty="0">
                <a:latin typeface="微软雅黑" panose="020B0503020204020204" charset="-122"/>
                <a:ea typeface="微软雅黑" panose="020B0503020204020204" charset="-122"/>
                <a:cs typeface="微软雅黑" panose="020B0503020204020204" charset="-122"/>
                <a:sym typeface="+mn-ea"/>
              </a:rPr>
              <a:t>月份仍没有出口，则填报“没有”。同样，在实际操作时，进口指标的处理方法相同。</a:t>
            </a:r>
            <a:endParaRPr lang="zh-CN" altLang="zh-CN" sz="2400" dirty="0">
              <a:latin typeface="微软雅黑" panose="020B0503020204020204" charset="-122"/>
              <a:ea typeface="微软雅黑" panose="020B0503020204020204" charset="-122"/>
              <a:cs typeface="微软雅黑" panose="020B0503020204020204" charset="-122"/>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 </a:t>
            </a:r>
            <a:r>
              <a:rPr lang="en-US" altLang="zh-CN" sz="3200" dirty="0" smtClean="0">
                <a:solidFill>
                  <a:srgbClr val="0070C0"/>
                </a:solidFill>
                <a:sym typeface="+mn-ea"/>
              </a:rPr>
              <a:t>- </a:t>
            </a:r>
            <a:r>
              <a:rPr lang="zh-CN" altLang="en-US" sz="3200" dirty="0" smtClean="0">
                <a:solidFill>
                  <a:srgbClr val="0070C0"/>
                </a:solidFill>
                <a:sym typeface="+mn-ea"/>
              </a:rPr>
              <a:t>月报填报（常见问题）</a:t>
            </a:r>
            <a:endParaRPr lang="zh-CN" altLang="en-US" sz="3200" dirty="0" smtClean="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true"/>
          <p:nvPr/>
        </p:nvSpPr>
        <p:spPr>
          <a:xfrm>
            <a:off x="982766" y="1512149"/>
            <a:ext cx="10212226" cy="2399665"/>
          </a:xfrm>
          <a:prstGeom prst="rect">
            <a:avLst/>
          </a:prstGeom>
          <a:noFill/>
        </p:spPr>
        <p:txBody>
          <a:bodyPr wrap="square" rtlCol="0">
            <a:spAutoFit/>
          </a:bodyPr>
          <a:lstStyle/>
          <a:p>
            <a:pPr lvl="0" indent="609600" algn="just">
              <a:lnSpc>
                <a:spcPct val="125000"/>
              </a:lnSpc>
              <a:extLst>
                <a:ext uri="{35155182-B16C-46BC-9424-99874614C6A1}">
                  <wpsdc:indentchars xmlns:wpsdc="http://www.wps.cn/officeDocument/2017/drawingmlCustomData" val="200" checksum="4158780845"/>
                </a:ext>
              </a:extLst>
            </a:pPr>
            <a:r>
              <a:rPr lang="en-US" altLang="zh-CN" sz="2400" dirty="0" smtClean="0">
                <a:sym typeface="+mn-ea"/>
              </a:rPr>
              <a:t> </a:t>
            </a:r>
            <a:r>
              <a:rPr lang="en-US" altLang="zh-CN" sz="2400" b="1" dirty="0" smtClean="0">
                <a:sym typeface="+mn-ea"/>
              </a:rPr>
              <a:t>7</a:t>
            </a:r>
            <a:r>
              <a:rPr lang="en-US" altLang="zh-CN" sz="2400" b="1" dirty="0" smtClean="0">
                <a:sym typeface="+mn-ea"/>
              </a:rPr>
              <a:t>.当企业价格要素较多时，月报中的价格指标如何填报？</a:t>
            </a:r>
            <a:endParaRPr lang="en-US" altLang="zh-CN" sz="2400" dirty="0" smtClean="0">
              <a:sym typeface="+mn-ea"/>
            </a:endParaRPr>
          </a:p>
          <a:p>
            <a:pPr lvl="0" indent="609600" algn="just">
              <a:lnSpc>
                <a:spcPct val="125000"/>
              </a:lnSpc>
              <a:extLst>
                <a:ext uri="{35155182-B16C-46BC-9424-99874614C6A1}">
                  <wpsdc:indentchars xmlns:wpsdc="http://www.wps.cn/officeDocument/2017/drawingmlCustomData" val="200" checksum="4158780845"/>
                </a:ext>
              </a:extLst>
            </a:pPr>
            <a:r>
              <a:rPr lang="en-US" altLang="zh-CN" sz="2400" dirty="0" smtClean="0">
                <a:sym typeface="+mn-ea"/>
              </a:rPr>
              <a:t>当企业价格要素的种类繁多，不知道如何填报时，可以根据填报人的经验，选择所占比重最大的几种主要要素使用加权平均的计算方法进行推算。在此强调的是，只是推算和估算即可，不要求做非常精确的数据计算，PMI调查中所有指标都是根据被调查者主观判断和大致估算来填报。</a:t>
            </a:r>
            <a:endParaRPr lang="en-US" altLang="zh-CN" sz="2400" dirty="0" smtClean="0">
              <a:sym typeface="+mn-ea"/>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二、</a:t>
            </a:r>
            <a:r>
              <a:rPr lang="zh-CN" altLang="en-US" sz="3200" dirty="0" smtClean="0">
                <a:solidFill>
                  <a:srgbClr val="0070C0"/>
                </a:solidFill>
                <a:sym typeface="+mn-ea"/>
              </a:rPr>
              <a:t>问卷讲解 </a:t>
            </a:r>
            <a:r>
              <a:rPr lang="en-US" altLang="zh-CN" sz="3200" dirty="0" smtClean="0">
                <a:solidFill>
                  <a:srgbClr val="0070C0"/>
                </a:solidFill>
                <a:sym typeface="+mn-ea"/>
              </a:rPr>
              <a:t>- </a:t>
            </a:r>
            <a:r>
              <a:rPr lang="zh-CN" altLang="en-US" sz="3200" dirty="0" smtClean="0">
                <a:solidFill>
                  <a:srgbClr val="0070C0"/>
                </a:solidFill>
                <a:sym typeface="+mn-ea"/>
              </a:rPr>
              <a:t>月报填报（常见问题）</a:t>
            </a:r>
            <a:endParaRPr lang="zh-CN" altLang="en-US" sz="3200" dirty="0" smtClean="0">
              <a:solidFill>
                <a:srgbClr val="0070C0"/>
              </a:solidFill>
            </a:endParaRPr>
          </a:p>
        </p:txBody>
      </p:sp>
      <p:sp>
        <p:nvSpPr>
          <p:cNvPr id="2" name="文本框 1"/>
          <p:cNvSpPr txBox="true"/>
          <p:nvPr/>
        </p:nvSpPr>
        <p:spPr>
          <a:xfrm>
            <a:off x="632460" y="4267835"/>
            <a:ext cx="10504805" cy="491490"/>
          </a:xfrm>
          <a:prstGeom prst="rect">
            <a:avLst/>
          </a:prstGeom>
          <a:noFill/>
        </p:spPr>
        <p:txBody>
          <a:bodyPr wrap="square" rtlCol="0" anchor="t">
            <a:spAutoFit/>
          </a:bodyPr>
          <a:lstStyle/>
          <a:p>
            <a:pPr indent="609600" algn="just" fontAlgn="auto">
              <a:lnSpc>
                <a:spcPct val="130000"/>
              </a:lnSpc>
            </a:pPr>
            <a:r>
              <a:rPr lang="zh-CN"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具体指标解释如有疑问，可在</a:t>
            </a:r>
            <a:r>
              <a:rPr lang="zh-CN" altLang="en-US" sz="2000" b="1" dirty="0" smtClean="0">
                <a:solidFill>
                  <a:schemeClr val="accent1"/>
                </a:solidFill>
                <a:latin typeface="+mj-lt"/>
                <a:ea typeface="+mj-ea"/>
                <a:cs typeface="+mj-cs"/>
                <a:sym typeface="+mn-ea"/>
              </a:rPr>
              <a:t>《北京采购经理调查统计报表制度》</a:t>
            </a:r>
            <a:r>
              <a:rPr lang="zh-CN" altLang="en-US" sz="2000" dirty="0" smtClean="0">
                <a:solidFill>
                  <a:schemeClr val="accent1"/>
                </a:solidFill>
                <a:latin typeface="+mj-lt"/>
                <a:ea typeface="+mj-ea"/>
                <a:cs typeface="+mj-cs"/>
                <a:sym typeface="+mn-ea"/>
              </a:rPr>
              <a:t>中</a:t>
            </a:r>
            <a:r>
              <a:rPr lang="zh-CN"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rPr>
              <a:t>查看参考</a:t>
            </a:r>
            <a:endParaRPr lang="zh-CN" altLang="zh-CN" sz="2000"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3" name="矩形 2"/>
          <p:cNvSpPr/>
          <p:nvPr/>
        </p:nvSpPr>
        <p:spPr>
          <a:xfrm>
            <a:off x="1106805" y="4284345"/>
            <a:ext cx="10088245" cy="49149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3405474" y="3209670"/>
            <a:ext cx="5381045" cy="1678525"/>
          </a:xfrm>
        </p:spPr>
        <p:txBody>
          <a:bodyPr>
            <a:normAutofit/>
          </a:bodyPr>
          <a:lstStyle/>
          <a:p>
            <a:r>
              <a:rPr sz="5400">
                <a:latin typeface="微软雅黑" panose="020B0503020204020204" charset="-122"/>
                <a:ea typeface="微软雅黑" panose="020B0503020204020204" charset="-122"/>
                <a:sym typeface="+mn-ea"/>
              </a:rPr>
              <a:t>网报指南</a:t>
            </a:r>
            <a:endParaRPr lang="zh-CN" altLang="en-US" sz="5400" b="0" dirty="0"/>
          </a:p>
        </p:txBody>
      </p:sp>
      <p:sp>
        <p:nvSpPr>
          <p:cNvPr id="7" name="文本框 6"/>
          <p:cNvSpPr txBox="true"/>
          <p:nvPr/>
        </p:nvSpPr>
        <p:spPr>
          <a:xfrm>
            <a:off x="5230573" y="1778017"/>
            <a:ext cx="1730849" cy="1089821"/>
          </a:xfrm>
          <a:prstGeom prst="rect">
            <a:avLst/>
          </a:prstGeom>
          <a:noFill/>
          <a:ln w="117475">
            <a:noFill/>
          </a:ln>
        </p:spPr>
        <p:txBody>
          <a:bodyPr wrap="none" rtlCol="0">
            <a:prstTxWarp prst="textPlain">
              <a:avLst/>
            </a:prstTxWarp>
            <a:spAutoFit/>
          </a:bodyPr>
          <a:lstStyle/>
          <a:p>
            <a:r>
              <a:rPr lang="en-US" altLang="zh-CN" sz="2400" spc="100" dirty="0">
                <a:solidFill>
                  <a:schemeClr val="accent3"/>
                </a:solidFill>
                <a:latin typeface="Impact" panose="020B0806030902050204" pitchFamily="34" charset="0"/>
                <a:cs typeface="Arial" panose="02080604020202020204" pitchFamily="34" charset="0"/>
              </a:rPr>
              <a:t>/</a:t>
            </a:r>
            <a:r>
              <a:rPr lang="en-US" altLang="zh-CN" sz="2400" spc="100" dirty="0" smtClean="0">
                <a:solidFill>
                  <a:schemeClr val="accent3"/>
                </a:solidFill>
                <a:latin typeface="Impact" panose="020B0806030902050204" pitchFamily="34" charset="0"/>
                <a:cs typeface="Arial" panose="02080604020202020204" pitchFamily="34" charset="0"/>
              </a:rPr>
              <a:t>03</a:t>
            </a:r>
            <a:endParaRPr lang="zh-CN" altLang="en-US" sz="2400" spc="100" dirty="0">
              <a:solidFill>
                <a:schemeClr val="accent3"/>
              </a:solidFill>
              <a:latin typeface="Impact" panose="020B0806030902050204" pitchFamily="34" charset="0"/>
              <a:cs typeface="Arial" panose="0208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true"/>
          </p:cNvSpPr>
          <p:nvPr>
            <p:ph type="sldNum" sz="quarter" idx="12"/>
          </p:nvPr>
        </p:nvSpPr>
        <p:spPr/>
        <p:txBody>
          <a:bodyPr/>
          <a:lstStyle/>
          <a:p>
            <a:fld id="{5DD3DB80-B894-403A-B48E-6FDC1A72010E}" type="slidenum">
              <a:rPr lang="zh-CN" altLang="en-US" smtClean="0"/>
            </a:fld>
            <a:endParaRPr lang="zh-CN" altLang="en-US"/>
          </a:p>
        </p:txBody>
      </p:sp>
      <p:sp>
        <p:nvSpPr>
          <p:cNvPr id="24" name="文本框 23"/>
          <p:cNvSpPr txBox="true"/>
          <p:nvPr/>
        </p:nvSpPr>
        <p:spPr>
          <a:xfrm>
            <a:off x="276860" y="2428875"/>
            <a:ext cx="4648835" cy="1938992"/>
          </a:xfrm>
          <a:prstGeom prst="rect">
            <a:avLst/>
          </a:prstGeom>
          <a:noFill/>
        </p:spPr>
        <p:txBody>
          <a:bodyPr wrap="square" rtlCol="0">
            <a:spAutoFit/>
          </a:bodyPr>
          <a:lstStyle/>
          <a:p>
            <a:pPr fontAlgn="auto">
              <a:lnSpc>
                <a:spcPct val="100000"/>
              </a:lnSpc>
              <a:spcBef>
                <a:spcPts val="600"/>
              </a:spcBef>
              <a:spcAft>
                <a:spcPts val="600"/>
              </a:spcAft>
            </a:pPr>
            <a:r>
              <a:rPr lang="zh-CN" altLang="zh-CN" sz="2400" dirty="0">
                <a:latin typeface="微软雅黑" panose="020B0503020204020204" charset="-122"/>
                <a:ea typeface="微软雅黑" panose="020B0503020204020204" charset="-122"/>
                <a:cs typeface="微软雅黑" panose="020B0503020204020204" charset="-122"/>
                <a:sym typeface="+mn-ea"/>
              </a:rPr>
              <a:t>第</a:t>
            </a:r>
            <a:r>
              <a:rPr lang="en-US" altLang="zh-CN" sz="2400" dirty="0">
                <a:latin typeface="微软雅黑" panose="020B0503020204020204" charset="-122"/>
                <a:ea typeface="微软雅黑" panose="020B0503020204020204" charset="-122"/>
                <a:cs typeface="微软雅黑" panose="020B0503020204020204" charset="-122"/>
                <a:sym typeface="+mn-ea"/>
              </a:rPr>
              <a:t>1</a:t>
            </a:r>
            <a:r>
              <a:rPr lang="zh-CN" altLang="zh-CN" sz="2400" dirty="0">
                <a:latin typeface="微软雅黑" panose="020B0503020204020204" charset="-122"/>
                <a:ea typeface="微软雅黑" panose="020B0503020204020204" charset="-122"/>
                <a:cs typeface="微软雅黑" panose="020B0503020204020204" charset="-122"/>
                <a:sym typeface="+mn-ea"/>
              </a:rPr>
              <a:t>步：登录国家统计联网直报门户（</a:t>
            </a:r>
            <a:r>
              <a:rPr lang="en-US" altLang="zh-CN" sz="2400" dirty="0">
                <a:latin typeface="微软雅黑" panose="020B0503020204020204" charset="-122"/>
                <a:ea typeface="微软雅黑" panose="020B0503020204020204" charset="-122"/>
                <a:cs typeface="微软雅黑" panose="020B0503020204020204" charset="-122"/>
                <a:sym typeface="+mn-ea"/>
              </a:rPr>
              <a:t>http://lwzb.stats.gov.cn</a:t>
            </a:r>
            <a:r>
              <a:rPr lang="zh-CN" altLang="zh-CN" sz="2400" dirty="0">
                <a:latin typeface="微软雅黑" panose="020B0503020204020204" charset="-122"/>
                <a:ea typeface="微软雅黑" panose="020B0503020204020204" charset="-122"/>
                <a:cs typeface="微软雅黑" panose="020B0503020204020204" charset="-122"/>
                <a:sym typeface="+mn-ea"/>
              </a:rPr>
              <a:t>），点击“企业入口”，选择</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zh-CN" sz="2400" dirty="0">
                <a:latin typeface="微软雅黑" panose="020B0503020204020204" charset="-122"/>
                <a:ea typeface="微软雅黑" panose="020B0503020204020204" charset="-122"/>
                <a:cs typeface="微软雅黑" panose="020B0503020204020204" charset="-122"/>
                <a:sym typeface="+mn-ea"/>
              </a:rPr>
              <a:t>采购经理调查企业填报</a:t>
            </a:r>
            <a:r>
              <a:rPr lang="en-US" altLang="zh-CN" sz="2400" dirty="0">
                <a:latin typeface="微软雅黑" panose="020B0503020204020204" charset="-122"/>
                <a:ea typeface="微软雅黑" panose="020B0503020204020204" charset="-122"/>
                <a:cs typeface="微软雅黑" panose="020B0503020204020204" charset="-122"/>
                <a:sym typeface="+mn-ea"/>
              </a:rPr>
              <a:t>”</a:t>
            </a:r>
            <a:r>
              <a:rPr lang="zh-CN" altLang="zh-CN" sz="2400" dirty="0">
                <a:latin typeface="微软雅黑" panose="020B0503020204020204" charset="-122"/>
                <a:ea typeface="微软雅黑" panose="020B0503020204020204" charset="-122"/>
                <a:cs typeface="微软雅黑" panose="020B0503020204020204" charset="-122"/>
                <a:sym typeface="+mn-ea"/>
              </a:rPr>
              <a:t>，点击登录入口，进入登录页面</a:t>
            </a:r>
            <a:r>
              <a:rPr lang="zh-CN" altLang="zh-CN" sz="2400" dirty="0" smtClean="0">
                <a:latin typeface="微软雅黑" panose="020B0503020204020204" charset="-122"/>
                <a:ea typeface="微软雅黑" panose="020B0503020204020204" charset="-122"/>
                <a:cs typeface="微软雅黑" panose="020B0503020204020204" charset="-122"/>
                <a:sym typeface="+mn-ea"/>
              </a:rPr>
              <a:t>。</a:t>
            </a:r>
            <a:endParaRPr lang="zh-CN" altLang="zh-CN" sz="2400" dirty="0">
              <a:latin typeface="微软雅黑" panose="020B0503020204020204" charset="-122"/>
              <a:ea typeface="微软雅黑" panose="020B0503020204020204" charset="-122"/>
              <a:cs typeface="微软雅黑" panose="020B0503020204020204" charset="-122"/>
              <a:sym typeface="+mn-ea"/>
            </a:endParaRPr>
          </a:p>
        </p:txBody>
      </p:sp>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146810"/>
            <a:ext cx="9583420" cy="650875"/>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（一）</a:t>
            </a:r>
            <a:r>
              <a:rPr lang="zh-CN" altLang="en-US" sz="2800" b="1" dirty="0" smtClean="0">
                <a:sym typeface="+mn-ea"/>
              </a:rPr>
              <a:t>平台入口</a:t>
            </a:r>
            <a:endParaRPr lang="zh-CN" altLang="zh-CN" sz="2800" b="1" dirty="0" smtClean="0">
              <a:sym typeface="+mn-ea"/>
            </a:endParaRPr>
          </a:p>
        </p:txBody>
      </p:sp>
      <p:pic>
        <p:nvPicPr>
          <p:cNvPr id="7" name="图片 6" descr="360截图20210122143504990"/>
          <p:cNvPicPr>
            <a:picLocks noChangeAspect="true"/>
          </p:cNvPicPr>
          <p:nvPr/>
        </p:nvPicPr>
        <p:blipFill>
          <a:blip r:embed="rId1"/>
          <a:stretch>
            <a:fillRect/>
          </a:stretch>
        </p:blipFill>
        <p:spPr>
          <a:xfrm>
            <a:off x="4976495" y="1654664"/>
            <a:ext cx="7179310" cy="4521492"/>
          </a:xfrm>
          <a:prstGeom prst="rect">
            <a:avLst/>
          </a:prstGeom>
        </p:spPr>
      </p:pic>
      <p:sp>
        <p:nvSpPr>
          <p:cNvPr id="8" name="椭圆 7"/>
          <p:cNvSpPr/>
          <p:nvPr/>
        </p:nvSpPr>
        <p:spPr bwMode="auto">
          <a:xfrm>
            <a:off x="5997575" y="3580765"/>
            <a:ext cx="1586865" cy="669290"/>
          </a:xfrm>
          <a:prstGeom prst="ellipse">
            <a:avLst/>
          </a:pr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false" compatLnSpc="true"/>
          <a:lstStyle/>
          <a:p>
            <a:pPr marL="0" marR="0" indent="0" algn="ctr" defTabSz="912495" rtl="0" eaLnBrk="1" fontAlgn="base" latinLnBrk="0" hangingPunct="1">
              <a:lnSpc>
                <a:spcPct val="100000"/>
              </a:lnSpc>
              <a:spcBef>
                <a:spcPct val="0"/>
              </a:spcBef>
              <a:spcAft>
                <a:spcPct val="0"/>
              </a:spcAft>
              <a:buClrTx/>
              <a:buSzTx/>
              <a:buFontTx/>
              <a:buNone/>
            </a:pPr>
            <a:endParaRPr kumimoji="0" lang="zh-CN" altLang="en-US" sz="3200" b="0" i="0" u="none" strike="noStrike" cap="none" normalizeH="0" baseline="0" smtClean="0">
              <a:ln>
                <a:noFill/>
              </a:ln>
              <a:solidFill>
                <a:schemeClr val="tx1"/>
              </a:solidFill>
              <a:effectLst/>
              <a:latin typeface="Tahoma" panose="020B0604030504040204" pitchFamily="34" charset="0"/>
              <a:ea typeface="黑体" panose="02010609060101010101" charset="-122"/>
            </a:endParaRPr>
          </a:p>
        </p:txBody>
      </p:sp>
      <p:pic>
        <p:nvPicPr>
          <p:cNvPr id="13" name="图片 12" descr="360截图20210122143628067"/>
          <p:cNvPicPr>
            <a:picLocks noChangeAspect="true"/>
          </p:cNvPicPr>
          <p:nvPr/>
        </p:nvPicPr>
        <p:blipFill>
          <a:blip r:embed="rId2"/>
          <a:stretch>
            <a:fillRect/>
          </a:stretch>
        </p:blipFill>
        <p:spPr>
          <a:xfrm>
            <a:off x="5019675" y="3028315"/>
            <a:ext cx="7092950" cy="2185035"/>
          </a:xfrm>
          <a:prstGeom prst="rect">
            <a:avLst/>
          </a:prstGeom>
        </p:spPr>
      </p:pic>
      <p:sp>
        <p:nvSpPr>
          <p:cNvPr id="14" name="椭圆 13"/>
          <p:cNvSpPr/>
          <p:nvPr/>
        </p:nvSpPr>
        <p:spPr>
          <a:xfrm>
            <a:off x="10484485" y="4697730"/>
            <a:ext cx="982345" cy="515620"/>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-1.</a:t>
            </a:r>
            <a:r>
              <a:rPr lang="zh-CN" altLang="en-US" sz="2800" b="1" dirty="0" smtClean="0">
                <a:sym typeface="+mn-ea"/>
              </a:rPr>
              <a:t>访问直报系统登录界面</a:t>
            </a:r>
            <a:endParaRPr lang="zh-CN" altLang="zh-CN" sz="2800" b="1" dirty="0" smtClean="0">
              <a:sym typeface="+mn-ea"/>
            </a:endParaRPr>
          </a:p>
        </p:txBody>
      </p:sp>
      <p:pic>
        <p:nvPicPr>
          <p:cNvPr id="6" name="图片 5" descr="360截图20210122143645458"/>
          <p:cNvPicPr>
            <a:picLocks noChangeAspect="true"/>
          </p:cNvPicPr>
          <p:nvPr/>
        </p:nvPicPr>
        <p:blipFill>
          <a:blip r:embed="rId1"/>
          <a:stretch>
            <a:fillRect/>
          </a:stretch>
        </p:blipFill>
        <p:spPr>
          <a:xfrm>
            <a:off x="2832287" y="2955925"/>
            <a:ext cx="4931670" cy="3703955"/>
          </a:xfrm>
          <a:prstGeom prst="rect">
            <a:avLst/>
          </a:prstGeom>
        </p:spPr>
      </p:pic>
      <p:sp>
        <p:nvSpPr>
          <p:cNvPr id="10" name="椭圆 9"/>
          <p:cNvSpPr/>
          <p:nvPr/>
        </p:nvSpPr>
        <p:spPr>
          <a:xfrm>
            <a:off x="5499164" y="5875813"/>
            <a:ext cx="1042670" cy="292735"/>
          </a:xfrm>
          <a:prstGeom prst="ellipse">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just"/>
            <a:endParaRPr lang="zh-CN" altLang="en-US"/>
          </a:p>
        </p:txBody>
      </p:sp>
      <p:sp>
        <p:nvSpPr>
          <p:cNvPr id="7" name="文本框 6"/>
          <p:cNvSpPr txBox="true"/>
          <p:nvPr/>
        </p:nvSpPr>
        <p:spPr>
          <a:xfrm>
            <a:off x="889635" y="1666240"/>
            <a:ext cx="10292080" cy="1323439"/>
          </a:xfrm>
          <a:prstGeom prst="rect">
            <a:avLst/>
          </a:prstGeom>
          <a:noFill/>
        </p:spPr>
        <p:txBody>
          <a:bodyPr wrap="square" rtlCol="0">
            <a:spAutoFit/>
          </a:bodyPr>
          <a:lstStyle/>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sym typeface="+mn-ea"/>
              </a:rPr>
              <a:t>登录国家统计联网直报门户</a:t>
            </a:r>
            <a:r>
              <a:rPr lang="en-US" altLang="zh-CN" sz="2000" dirty="0" smtClean="0">
                <a:latin typeface="微软雅黑" panose="020B0503020204020204" charset="-122"/>
                <a:ea typeface="微软雅黑" panose="020B0503020204020204" charset="-122"/>
                <a:cs typeface="微软雅黑" panose="020B0503020204020204" charset="-122"/>
                <a:sym typeface="+mn-ea"/>
              </a:rPr>
              <a:t>(http://lwzb.stats.gov.cn)</a:t>
            </a:r>
            <a:r>
              <a:rPr lang="zh-CN" altLang="en-US" sz="2000" dirty="0" smtClean="0">
                <a:latin typeface="微软雅黑" panose="020B0503020204020204" charset="-122"/>
                <a:ea typeface="微软雅黑" panose="020B0503020204020204" charset="-122"/>
                <a:cs typeface="微软雅黑" panose="020B0503020204020204" charset="-122"/>
                <a:sym typeface="+mn-ea"/>
              </a:rPr>
              <a:t>，点击</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企业用户入口</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，选择</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采购经理调查企业填报登录</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，点击</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登录入口</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，进入登录页面，在登录页面的右下角有</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申请国密证书</a:t>
            </a:r>
            <a:r>
              <a:rPr lang="en-US"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标识（如下图所示）。（建议使用</a:t>
            </a:r>
            <a:r>
              <a:rPr lang="en-US" altLang="zh-CN" sz="2000" dirty="0" smtClean="0">
                <a:latin typeface="微软雅黑" panose="020B0503020204020204" charset="-122"/>
                <a:ea typeface="微软雅黑" panose="020B0503020204020204" charset="-122"/>
                <a:cs typeface="微软雅黑" panose="020B0503020204020204" charset="-122"/>
                <a:sym typeface="+mn-ea"/>
              </a:rPr>
              <a:t>IE8.0</a:t>
            </a:r>
            <a:r>
              <a:rPr lang="zh-CN" altLang="en-US" sz="2000" dirty="0" smtClean="0">
                <a:latin typeface="微软雅黑" panose="020B0503020204020204" charset="-122"/>
                <a:ea typeface="微软雅黑" panose="020B0503020204020204" charset="-122"/>
                <a:cs typeface="微软雅黑" panose="020B0503020204020204" charset="-122"/>
                <a:sym typeface="+mn-ea"/>
              </a:rPr>
              <a:t>以上浏览器。技术支持电话：</a:t>
            </a:r>
            <a:r>
              <a:rPr lang="en-US" altLang="zh-CN" sz="2000" dirty="0" smtClean="0">
                <a:latin typeface="微软雅黑" panose="020B0503020204020204" charset="-122"/>
                <a:ea typeface="微软雅黑" panose="020B0503020204020204" charset="-122"/>
                <a:cs typeface="微软雅黑" panose="020B0503020204020204" charset="-122"/>
                <a:sym typeface="+mn-ea"/>
              </a:rPr>
              <a:t>4008-100-166</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5" name="文本框 24"/>
          <p:cNvSpPr txBox="true"/>
          <p:nvPr/>
        </p:nvSpPr>
        <p:spPr>
          <a:xfrm>
            <a:off x="8116389" y="2921012"/>
            <a:ext cx="3851325" cy="2862322"/>
          </a:xfrm>
          <a:prstGeom prst="rect">
            <a:avLst/>
          </a:prstGeom>
          <a:noFill/>
        </p:spPr>
        <p:txBody>
          <a:bodyPr wrap="square" rtlCol="0">
            <a:spAutoFit/>
          </a:bodyPr>
          <a:lstStyle/>
          <a:p>
            <a:pPr lvl="0" indent="-342900">
              <a:spcBef>
                <a:spcPct val="20000"/>
              </a:spcBef>
            </a:pPr>
            <a:r>
              <a:rPr lang="zh-CN" altLang="en-US" sz="2000" dirty="0" smtClean="0">
                <a:latin typeface="微软雅黑" panose="020B0503020204020204" charset="-122"/>
                <a:ea typeface="微软雅黑" panose="020B0503020204020204" charset="-122"/>
                <a:sym typeface="+mn-ea"/>
              </a:rPr>
              <a:t>首次申请证书时，请先阅读注意事项及证书申请步骤，进入</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环境检测页面</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将提示您下载“证书助手客户端”，请点击</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证书助手客户端</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按钮进行下载，可以直接运行，也可以将“证书助手”安装包保存到本地后再手动运行安装（安装包名称为：</a:t>
            </a:r>
            <a:r>
              <a:rPr lang="en-US" altLang="zh-CN" sz="2000" dirty="0" smtClean="0">
                <a:latin typeface="微软雅黑" panose="020B0503020204020204" charset="-122"/>
                <a:ea typeface="微软雅黑" panose="020B0503020204020204" charset="-122"/>
                <a:sym typeface="+mn-ea"/>
              </a:rPr>
              <a:t> NBS_CertHelperV1.5.1.0.exe</a:t>
            </a:r>
            <a:r>
              <a:rPr lang="zh-CN" altLang="en-US" sz="2000" dirty="0" smtClean="0">
                <a:latin typeface="微软雅黑" panose="020B0503020204020204" charset="-122"/>
                <a:ea typeface="微软雅黑" panose="020B0503020204020204" charset="-122"/>
                <a:sym typeface="+mn-ea"/>
              </a:rPr>
              <a:t>）。</a:t>
            </a:r>
            <a:endParaRPr lang="en-US" altLang="zh-CN" sz="2000" kern="1200" dirty="0" smtClean="0">
              <a:latin typeface="微软雅黑" panose="020B0503020204020204" charset="-122"/>
              <a:ea typeface="微软雅黑" panose="020B0503020204020204" charset="-122"/>
              <a:cs typeface="微软雅黑" panose="020B0503020204020204" charset="-122"/>
              <a:sym typeface="+mn-ea"/>
            </a:endParaRPr>
          </a:p>
        </p:txBody>
      </p:sp>
      <p:pic>
        <p:nvPicPr>
          <p:cNvPr id="13" name="图片 12" descr="证书助手客户端.png"/>
          <p:cNvPicPr>
            <a:picLocks noChangeAspect="true"/>
          </p:cNvPicPr>
          <p:nvPr/>
        </p:nvPicPr>
        <p:blipFill>
          <a:blip r:embed="rId2"/>
          <a:stretch>
            <a:fillRect/>
          </a:stretch>
        </p:blipFill>
        <p:spPr>
          <a:xfrm>
            <a:off x="706250" y="2985247"/>
            <a:ext cx="7229475" cy="3872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-2.</a:t>
            </a:r>
            <a:r>
              <a:rPr lang="zh-CN" altLang="en-US" sz="2800" b="1" dirty="0" smtClean="0">
                <a:sym typeface="+mn-ea"/>
              </a:rPr>
              <a:t>安装证书助手</a:t>
            </a:r>
            <a:endParaRPr lang="zh-CN" altLang="zh-CN" sz="2800" b="1" dirty="0" smtClean="0">
              <a:sym typeface="+mn-ea"/>
            </a:endParaRPr>
          </a:p>
        </p:txBody>
      </p:sp>
      <p:sp>
        <p:nvSpPr>
          <p:cNvPr id="7" name="文本框 6"/>
          <p:cNvSpPr txBox="true"/>
          <p:nvPr/>
        </p:nvSpPr>
        <p:spPr>
          <a:xfrm>
            <a:off x="889635" y="1666240"/>
            <a:ext cx="10292080" cy="400110"/>
          </a:xfrm>
          <a:prstGeom prst="rect">
            <a:avLst/>
          </a:prstGeom>
          <a:noFill/>
        </p:spPr>
        <p:txBody>
          <a:bodyPr wrap="square" rtlCol="0">
            <a:spAutoFit/>
          </a:bodyPr>
          <a:lstStyle/>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运行</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或保存到本地后双击运行，安装程序运行之后，弹出如下图的安装界面：</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25" name="文本框 24"/>
          <p:cNvSpPr txBox="true"/>
          <p:nvPr/>
        </p:nvSpPr>
        <p:spPr>
          <a:xfrm>
            <a:off x="6514011" y="2443026"/>
            <a:ext cx="4571999" cy="2677656"/>
          </a:xfrm>
          <a:prstGeom prst="rect">
            <a:avLst/>
          </a:prstGeom>
          <a:noFill/>
        </p:spPr>
        <p:txBody>
          <a:bodyPr wrap="square" rtlCol="0">
            <a:spAutoFit/>
          </a:bodyPr>
          <a:lstStyle/>
          <a:p>
            <a:pPr lvl="0" indent="-342900">
              <a:spcBef>
                <a:spcPct val="20000"/>
              </a:spcBef>
            </a:pPr>
            <a:r>
              <a:rPr lang="zh-CN" altLang="en-US" sz="2000" dirty="0" smtClean="0">
                <a:latin typeface="微软雅黑" panose="020B0503020204020204" charset="-122"/>
                <a:ea typeface="微软雅黑" panose="020B0503020204020204" charset="-122"/>
                <a:sym typeface="+mn-ea"/>
              </a:rPr>
              <a:t>默认设置：将证书助手安装到默认路径。</a:t>
            </a:r>
            <a:endParaRPr lang="en-US" altLang="zh-CN" sz="2000" dirty="0" smtClean="0">
              <a:latin typeface="微软雅黑" panose="020B0503020204020204" charset="-122"/>
              <a:ea typeface="微软雅黑" panose="020B0503020204020204" charset="-122"/>
              <a:sym typeface="+mn-ea"/>
            </a:endParaRPr>
          </a:p>
          <a:p>
            <a:pPr lvl="0" indent="-342900">
              <a:spcBef>
                <a:spcPct val="20000"/>
              </a:spcBef>
            </a:pPr>
            <a:r>
              <a:rPr lang="zh-CN" altLang="en-US" sz="2000" dirty="0" smtClean="0">
                <a:latin typeface="微软雅黑" panose="020B0503020204020204" charset="-122"/>
                <a:ea typeface="微软雅黑" panose="020B0503020204020204" charset="-122"/>
                <a:sym typeface="+mn-ea"/>
              </a:rPr>
              <a:t>自定义设置：将证书助手安装到您指定路径。</a:t>
            </a:r>
            <a:endParaRPr lang="en-US" altLang="zh-CN" sz="2000" dirty="0" smtClean="0">
              <a:latin typeface="微软雅黑" panose="020B0503020204020204" charset="-122"/>
              <a:ea typeface="微软雅黑" panose="020B0503020204020204" charset="-122"/>
              <a:sym typeface="+mn-ea"/>
            </a:endParaRPr>
          </a:p>
          <a:p>
            <a:pPr lvl="0" indent="-342900">
              <a:spcBef>
                <a:spcPct val="20000"/>
              </a:spcBef>
            </a:pPr>
            <a:r>
              <a:rPr lang="zh-CN" altLang="en-US" sz="2000" dirty="0" smtClean="0">
                <a:latin typeface="微软雅黑" panose="020B0503020204020204" charset="-122"/>
                <a:ea typeface="微软雅黑" panose="020B0503020204020204" charset="-122"/>
                <a:sym typeface="+mn-ea"/>
              </a:rPr>
              <a:t>设置完成后，点击</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下一步</a:t>
            </a:r>
            <a:r>
              <a:rPr lang="en-US" altLang="zh-CN" sz="2000" dirty="0" smtClean="0">
                <a:latin typeface="微软雅黑" panose="020B0503020204020204" charset="-122"/>
                <a:ea typeface="微软雅黑" panose="020B0503020204020204" charset="-122"/>
                <a:sym typeface="+mn-ea"/>
              </a:rPr>
              <a:t>】</a:t>
            </a:r>
            <a:r>
              <a:rPr lang="zh-CN" altLang="en-US" sz="2000" dirty="0" smtClean="0">
                <a:latin typeface="微软雅黑" panose="020B0503020204020204" charset="-122"/>
                <a:ea typeface="微软雅黑" panose="020B0503020204020204" charset="-122"/>
                <a:sym typeface="+mn-ea"/>
              </a:rPr>
              <a:t>，安装成功后会在桌面上生成快捷方式，并弹出安装成功的提示框。安装成功后刷新页面，证书助手会自动启动，无需手动启动。</a:t>
            </a:r>
            <a:endParaRPr lang="en-US" altLang="zh-CN" sz="2000" kern="1200" dirty="0" smtClean="0">
              <a:latin typeface="微软雅黑" panose="020B0503020204020204" charset="-122"/>
              <a:ea typeface="微软雅黑" panose="020B0503020204020204" charset="-122"/>
              <a:cs typeface="微软雅黑" panose="020B0503020204020204" charset="-122"/>
              <a:sym typeface="+mn-ea"/>
            </a:endParaRPr>
          </a:p>
        </p:txBody>
      </p:sp>
      <p:pic>
        <p:nvPicPr>
          <p:cNvPr id="14" name="图片 13" descr="安装证书助手统计局.png"/>
          <p:cNvPicPr>
            <a:picLocks noChangeAspect="true"/>
          </p:cNvPicPr>
          <p:nvPr/>
        </p:nvPicPr>
        <p:blipFill>
          <a:blip r:embed="rId1"/>
          <a:stretch>
            <a:fillRect/>
          </a:stretch>
        </p:blipFill>
        <p:spPr>
          <a:xfrm>
            <a:off x="956446" y="2464524"/>
            <a:ext cx="4268697" cy="3291841"/>
          </a:xfrm>
          <a:prstGeom prst="rect">
            <a:avLst/>
          </a:prstGeom>
        </p:spPr>
      </p:pic>
      <p:pic>
        <p:nvPicPr>
          <p:cNvPr id="8" name="图片 7" descr="成功.png"/>
          <p:cNvPicPr>
            <a:picLocks noChangeAspect="true"/>
          </p:cNvPicPr>
          <p:nvPr/>
        </p:nvPicPr>
        <p:blipFill>
          <a:blip r:embed="rId2"/>
          <a:stretch>
            <a:fillRect/>
          </a:stretch>
        </p:blipFill>
        <p:spPr>
          <a:xfrm>
            <a:off x="6796359" y="5094242"/>
            <a:ext cx="3267075" cy="15811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-3.</a:t>
            </a:r>
            <a:r>
              <a:rPr lang="zh-CN" altLang="en-US" sz="2800" b="1" dirty="0" smtClean="0">
                <a:sym typeface="+mn-ea"/>
              </a:rPr>
              <a:t>下载国密算法证书</a:t>
            </a:r>
            <a:endParaRPr lang="zh-CN" altLang="zh-CN" sz="2800" b="1" dirty="0" smtClean="0">
              <a:sym typeface="+mn-ea"/>
            </a:endParaRPr>
          </a:p>
        </p:txBody>
      </p:sp>
      <p:sp>
        <p:nvSpPr>
          <p:cNvPr id="7" name="文本框 6"/>
          <p:cNvSpPr txBox="true"/>
          <p:nvPr/>
        </p:nvSpPr>
        <p:spPr>
          <a:xfrm>
            <a:off x="889635" y="1666240"/>
            <a:ext cx="4692559" cy="1631216"/>
          </a:xfrm>
          <a:prstGeom prst="rect">
            <a:avLst/>
          </a:prstGeom>
          <a:noFill/>
        </p:spPr>
        <p:txBody>
          <a:bodyPr wrap="square" rtlCol="0">
            <a:spAutoFit/>
          </a:bodyPr>
          <a:lstStyle/>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a:t>
            </a:r>
            <a:r>
              <a:rPr lang="en-US" altLang="zh-CN" sz="2000" dirty="0" smtClean="0">
                <a:latin typeface="微软雅黑" panose="020B0503020204020204" charset="-122"/>
                <a:ea typeface="微软雅黑" panose="020B0503020204020204" charset="-122"/>
                <a:cs typeface="微软雅黑" panose="020B0503020204020204" charset="-122"/>
              </a:rPr>
              <a:t>1</a:t>
            </a:r>
            <a:r>
              <a:rPr lang="zh-CN" altLang="en-US" sz="2000" dirty="0" smtClean="0">
                <a:latin typeface="微软雅黑" panose="020B0503020204020204" charset="-122"/>
                <a:ea typeface="微软雅黑" panose="020B0503020204020204" charset="-122"/>
                <a:cs typeface="微软雅黑" panose="020B0503020204020204" charset="-122"/>
              </a:rPr>
              <a:t>）检测系统环境</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“证书助手”安装成功后，请返回浏览器页面自动刷新或者按</a:t>
            </a:r>
            <a:r>
              <a:rPr lang="en-US" altLang="zh-CN" sz="2000" dirty="0" smtClean="0">
                <a:latin typeface="微软雅黑" panose="020B0503020204020204" charset="-122"/>
                <a:ea typeface="微软雅黑" panose="020B0503020204020204" charset="-122"/>
                <a:cs typeface="微软雅黑" panose="020B0503020204020204" charset="-122"/>
              </a:rPr>
              <a:t>F5</a:t>
            </a:r>
            <a:r>
              <a:rPr lang="zh-CN" altLang="en-US" sz="2000" dirty="0" smtClean="0">
                <a:latin typeface="微软雅黑" panose="020B0503020204020204" charset="-122"/>
                <a:ea typeface="微软雅黑" panose="020B0503020204020204" charset="-122"/>
                <a:cs typeface="微软雅黑" panose="020B0503020204020204" charset="-122"/>
              </a:rPr>
              <a:t>刷新页面开始环境检测，加载数据完成后，在系统右下角托盘区会出现证书助手图标。</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14" name="图片 13" descr="安装证书助手统计局.png"/>
          <p:cNvPicPr>
            <a:picLocks noChangeAspect="true"/>
          </p:cNvPicPr>
          <p:nvPr/>
        </p:nvPicPr>
        <p:blipFill>
          <a:blip r:embed="rId1"/>
          <a:stretch>
            <a:fillRect/>
          </a:stretch>
        </p:blipFill>
        <p:spPr>
          <a:xfrm>
            <a:off x="1010194" y="3466011"/>
            <a:ext cx="4484915" cy="3004457"/>
          </a:xfrm>
          <a:prstGeom prst="rect">
            <a:avLst/>
          </a:prstGeom>
        </p:spPr>
      </p:pic>
      <p:sp>
        <p:nvSpPr>
          <p:cNvPr id="9" name="文本框 6"/>
          <p:cNvSpPr txBox="true"/>
          <p:nvPr/>
        </p:nvSpPr>
        <p:spPr>
          <a:xfrm>
            <a:off x="6489246" y="1744616"/>
            <a:ext cx="4692559" cy="1631216"/>
          </a:xfrm>
          <a:prstGeom prst="rect">
            <a:avLst/>
          </a:prstGeom>
          <a:noFill/>
        </p:spPr>
        <p:txBody>
          <a:bodyPr wrap="square" rtlCol="0">
            <a:spAutoFit/>
          </a:bodyPr>
          <a:lstStyle/>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a:t>
            </a:r>
            <a:r>
              <a:rPr lang="en-US" altLang="zh-CN"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）下载证书</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证书助手安装成功后，需要下载国密算法的用户证书。在页面中，输入用户名、密码和验证码，并点击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登录</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lgn="l" fontAlgn="auto">
              <a:extLst>
                <a:ext uri="{35155182-B16C-46BC-9424-99874614C6A1}">
                  <wpsdc:indentchars xmlns:wpsdc="http://www.wps.cn/officeDocument/2017/drawingmlCustomData" val="200" checksum="282533468"/>
                </a:ext>
              </a:extLst>
            </a:pPr>
            <a:endParaRPr lang="en-US" altLang="zh-CN" sz="2000" dirty="0" smtClean="0">
              <a:latin typeface="微软雅黑" panose="020B0503020204020204" charset="-122"/>
              <a:ea typeface="微软雅黑" panose="020B0503020204020204" charset="-122"/>
              <a:cs typeface="微软雅黑" panose="020B0503020204020204" charset="-122"/>
            </a:endParaRPr>
          </a:p>
        </p:txBody>
      </p:sp>
      <p:pic>
        <p:nvPicPr>
          <p:cNvPr id="10" name="图片 9" descr="QQ截图20240307111625.png"/>
          <p:cNvPicPr>
            <a:picLocks noChangeAspect="true"/>
          </p:cNvPicPr>
          <p:nvPr/>
        </p:nvPicPr>
        <p:blipFill>
          <a:blip r:embed="rId2"/>
          <a:stretch>
            <a:fillRect/>
          </a:stretch>
        </p:blipFill>
        <p:spPr>
          <a:xfrm>
            <a:off x="6792686" y="3378925"/>
            <a:ext cx="4153988" cy="310896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-3.</a:t>
            </a:r>
            <a:r>
              <a:rPr lang="zh-CN" altLang="en-US" sz="2800" b="1" dirty="0" smtClean="0">
                <a:sym typeface="+mn-ea"/>
              </a:rPr>
              <a:t>下载国密算法证书</a:t>
            </a:r>
            <a:endParaRPr lang="zh-CN" altLang="zh-CN" sz="2800" b="1" dirty="0" smtClean="0">
              <a:sym typeface="+mn-ea"/>
            </a:endParaRPr>
          </a:p>
        </p:txBody>
      </p:sp>
      <p:sp>
        <p:nvSpPr>
          <p:cNvPr id="7" name="文本框 6"/>
          <p:cNvSpPr txBox="true"/>
          <p:nvPr/>
        </p:nvSpPr>
        <p:spPr>
          <a:xfrm>
            <a:off x="889635" y="1666240"/>
            <a:ext cx="4692559" cy="4399915"/>
          </a:xfrm>
          <a:prstGeom prst="rect">
            <a:avLst/>
          </a:prstGeom>
          <a:noFill/>
        </p:spPr>
        <p:txBody>
          <a:bodyPr wrap="square" rtlCol="0">
            <a:spAutoFit/>
          </a:bodyPr>
          <a:lstStyle/>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a:t>
            </a:r>
            <a:r>
              <a:rPr lang="en-US" altLang="zh-CN"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）下载证书（企业信息情况）</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extLst>
                <a:ext uri="{35155182-B16C-46BC-9424-99874614C6A1}">
                  <wpsdc:indentchars xmlns:wpsdc="http://www.wps.cn/officeDocument/2017/drawingmlCustomData" val="200" checksum="282533468"/>
                </a:ext>
              </a:extLst>
            </a:pP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输入正确的用户信息，首次登陆的用户名是组织机构代码，口令密码为“组织机构代码*</a:t>
            </a:r>
            <a:r>
              <a:rPr lang="en-US" altLang="zh-CN" sz="2000" dirty="0" err="1" smtClean="0">
                <a:latin typeface="微软雅黑" panose="020B0503020204020204" charset="-122"/>
                <a:ea typeface="微软雅黑" panose="020B0503020204020204" charset="-122"/>
                <a:cs typeface="微软雅黑" panose="020B0503020204020204" charset="-122"/>
              </a:rPr>
              <a:t>lwzb</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（企业组织机构代码为统一社会信用代码的第</a:t>
            </a:r>
            <a:r>
              <a:rPr lang="en-US" altLang="zh-CN" sz="2000" dirty="0" smtClean="0">
                <a:latin typeface="微软雅黑" panose="020B0503020204020204" charset="-122"/>
                <a:ea typeface="微软雅黑" panose="020B0503020204020204" charset="-122"/>
                <a:cs typeface="微软雅黑" panose="020B0503020204020204" charset="-122"/>
              </a:rPr>
              <a:t>9-17</a:t>
            </a:r>
            <a:r>
              <a:rPr lang="zh-CN" altLang="en-US" sz="2000" dirty="0" smtClean="0">
                <a:latin typeface="微软雅黑" panose="020B0503020204020204" charset="-122"/>
                <a:ea typeface="微软雅黑" panose="020B0503020204020204" charset="-122"/>
                <a:cs typeface="微软雅黑" panose="020B0503020204020204" charset="-122"/>
              </a:rPr>
              <a:t>位，如某企业的组织机构代码为</a:t>
            </a:r>
            <a:r>
              <a:rPr lang="en-US" altLang="zh-CN" sz="2000" dirty="0" smtClean="0">
                <a:latin typeface="微软雅黑" panose="020B0503020204020204" charset="-122"/>
                <a:ea typeface="微软雅黑" panose="020B0503020204020204" charset="-122"/>
                <a:cs typeface="微软雅黑" panose="020B0503020204020204" charset="-122"/>
              </a:rPr>
              <a:t>123456789,</a:t>
            </a:r>
            <a:r>
              <a:rPr lang="zh-CN" altLang="en-US" sz="2000" dirty="0" smtClean="0">
                <a:latin typeface="微软雅黑" panose="020B0503020204020204" charset="-122"/>
                <a:ea typeface="微软雅黑" panose="020B0503020204020204" charset="-122"/>
                <a:cs typeface="微软雅黑" panose="020B0503020204020204" charset="-122"/>
              </a:rPr>
              <a:t>则其用户名为</a:t>
            </a:r>
            <a:r>
              <a:rPr lang="en-US" altLang="zh-CN" sz="2000" dirty="0" smtClean="0">
                <a:latin typeface="微软雅黑" panose="020B0503020204020204" charset="-122"/>
                <a:ea typeface="微软雅黑" panose="020B0503020204020204" charset="-122"/>
                <a:cs typeface="微软雅黑" panose="020B0503020204020204" charset="-122"/>
              </a:rPr>
              <a:t>123456789</a:t>
            </a:r>
            <a:r>
              <a:rPr lang="zh-CN" altLang="en-US" sz="2000" dirty="0" smtClean="0">
                <a:latin typeface="微软雅黑" panose="020B0503020204020204" charset="-122"/>
                <a:ea typeface="微软雅黑" panose="020B0503020204020204" charset="-122"/>
                <a:cs typeface="微软雅黑" panose="020B0503020204020204" charset="-122"/>
              </a:rPr>
              <a:t>，密码为</a:t>
            </a:r>
            <a:r>
              <a:rPr lang="en-US" altLang="zh-CN" sz="2000" dirty="0" smtClean="0">
                <a:latin typeface="微软雅黑" panose="020B0503020204020204" charset="-122"/>
                <a:ea typeface="微软雅黑" panose="020B0503020204020204" charset="-122"/>
                <a:cs typeface="微软雅黑" panose="020B0503020204020204" charset="-122"/>
              </a:rPr>
              <a:t>123456789*</a:t>
            </a:r>
            <a:r>
              <a:rPr lang="en-US" altLang="zh-CN" sz="2000" dirty="0" err="1" smtClean="0">
                <a:latin typeface="微软雅黑" panose="020B0503020204020204" charset="-122"/>
                <a:ea typeface="微软雅黑" panose="020B0503020204020204" charset="-122"/>
                <a:cs typeface="微软雅黑" panose="020B0503020204020204" charset="-122"/>
              </a:rPr>
              <a:t>lwzb</a:t>
            </a:r>
            <a:r>
              <a:rPr lang="zh-CN" altLang="en-US" sz="2000" dirty="0" smtClean="0">
                <a:latin typeface="微软雅黑" panose="020B0503020204020204" charset="-122"/>
                <a:ea typeface="微软雅黑" panose="020B0503020204020204" charset="-122"/>
                <a:cs typeface="微软雅黑" panose="020B0503020204020204" charset="-122"/>
              </a:rPr>
              <a:t>，注意字母区分大小写）。如果非首次登陆，用户名是组织机构代码，密码是企业更改过的密码。点击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登录</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将跳转至证书下载页面，并显示机构代码及单位名称等基本信息，确认后点击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下载证书</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按钮。</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9" name="文本框 6"/>
          <p:cNvSpPr txBox="true"/>
          <p:nvPr/>
        </p:nvSpPr>
        <p:spPr>
          <a:xfrm>
            <a:off x="6489246" y="1744616"/>
            <a:ext cx="4692559" cy="707886"/>
          </a:xfrm>
          <a:prstGeom prst="rect">
            <a:avLst/>
          </a:prstGeom>
          <a:noFill/>
        </p:spPr>
        <p:txBody>
          <a:bodyPr wrap="square" rtlCol="0">
            <a:spAutoFit/>
          </a:bodyPr>
          <a:lstStyle/>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完成上述步骤后，证书下载安装已经完成，页面会显示证书基本信息。</a:t>
            </a:r>
            <a:endParaRPr lang="en-US" altLang="zh-CN" sz="2000" dirty="0" smtClean="0">
              <a:latin typeface="微软雅黑" panose="020B0503020204020204" charset="-122"/>
              <a:ea typeface="微软雅黑" panose="020B0503020204020204" charset="-122"/>
              <a:cs typeface="微软雅黑" panose="020B0503020204020204" charset="-122"/>
            </a:endParaRPr>
          </a:p>
        </p:txBody>
      </p:sp>
      <p:pic>
        <p:nvPicPr>
          <p:cNvPr id="10" name="图片 9" descr="QQ截图20240307111625.png"/>
          <p:cNvPicPr>
            <a:picLocks noChangeAspect="true"/>
          </p:cNvPicPr>
          <p:nvPr/>
        </p:nvPicPr>
        <p:blipFill>
          <a:blip r:embed="rId1"/>
          <a:stretch>
            <a:fillRect/>
          </a:stretch>
        </p:blipFill>
        <p:spPr>
          <a:xfrm>
            <a:off x="6792686" y="3498682"/>
            <a:ext cx="4153988" cy="286944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-3.</a:t>
            </a:r>
            <a:r>
              <a:rPr lang="zh-CN" altLang="en-US" sz="2800" b="1" dirty="0" smtClean="0">
                <a:sym typeface="+mn-ea"/>
              </a:rPr>
              <a:t>下载国密算法证书</a:t>
            </a:r>
            <a:endParaRPr lang="zh-CN" altLang="zh-CN" sz="2800" b="1" dirty="0" smtClean="0">
              <a:sym typeface="+mn-ea"/>
            </a:endParaRPr>
          </a:p>
        </p:txBody>
      </p:sp>
      <p:sp>
        <p:nvSpPr>
          <p:cNvPr id="7" name="文本框 6"/>
          <p:cNvSpPr txBox="true"/>
          <p:nvPr/>
        </p:nvSpPr>
        <p:spPr>
          <a:xfrm>
            <a:off x="889635" y="1666240"/>
            <a:ext cx="10292080" cy="1014730"/>
          </a:xfrm>
          <a:prstGeom prst="rect">
            <a:avLst/>
          </a:prstGeom>
          <a:noFill/>
        </p:spPr>
        <p:txBody>
          <a:bodyPr wrap="square" rtlCol="0">
            <a:spAutoFit/>
          </a:bodyPr>
          <a:lstStyle/>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a:t>
            </a:r>
            <a:r>
              <a:rPr lang="en-US" altLang="zh-CN" sz="2000" dirty="0" smtClean="0">
                <a:latin typeface="微软雅黑" panose="020B0503020204020204" charset="-122"/>
                <a:ea typeface="微软雅黑" panose="020B0503020204020204" charset="-122"/>
                <a:cs typeface="微软雅黑" panose="020B0503020204020204" charset="-122"/>
              </a:rPr>
              <a:t>3</a:t>
            </a:r>
            <a:r>
              <a:rPr lang="zh-CN" altLang="en-US" sz="2000" dirty="0" smtClean="0">
                <a:latin typeface="微软雅黑" panose="020B0503020204020204" charset="-122"/>
                <a:ea typeface="微软雅黑" panose="020B0503020204020204" charset="-122"/>
                <a:cs typeface="微软雅黑" panose="020B0503020204020204" charset="-122"/>
              </a:rPr>
              <a:t>）查看证书</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algn="l" fontAlgn="auto">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用户证书安装已完成。可以点击证书助手中</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证书管理</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查看证书企业信息。如果用户电脑安装多张统计局国密算法证书，可以点击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切换证书</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查看不同证书的企业信息。</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9" name="图片 8" descr="证书助手.png"/>
          <p:cNvPicPr>
            <a:picLocks noChangeAspect="true"/>
          </p:cNvPicPr>
          <p:nvPr/>
        </p:nvPicPr>
        <p:blipFill>
          <a:blip r:embed="rId1"/>
          <a:stretch>
            <a:fillRect/>
          </a:stretch>
        </p:blipFill>
        <p:spPr>
          <a:xfrm>
            <a:off x="2343785" y="2827655"/>
            <a:ext cx="6624955" cy="39166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b34b4f6-02df-449c-a65a-c0072e1080f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true"/>
          </p:cNvGrpSpPr>
          <p:nvPr>
            <p:custDataLst>
              <p:tags r:id="rId1"/>
            </p:custDataLst>
          </p:nvPr>
        </p:nvGrpSpPr>
        <p:grpSpPr>
          <a:xfrm>
            <a:off x="2022783" y="1759890"/>
            <a:ext cx="6453505" cy="3349986"/>
            <a:chOff x="866541" y="1880020"/>
            <a:chExt cx="6453505" cy="3349986"/>
          </a:xfrm>
        </p:grpSpPr>
        <p:sp>
          <p:nvSpPr>
            <p:cNvPr id="4" name="î$lîḋé"/>
            <p:cNvSpPr/>
            <p:nvPr/>
          </p:nvSpPr>
          <p:spPr>
            <a:xfrm>
              <a:off x="1992979" y="2086114"/>
              <a:ext cx="1776951" cy="633525"/>
            </a:xfrm>
            <a:prstGeom prst="rect">
              <a:avLst/>
            </a:prstGeom>
          </p:spPr>
          <p:txBody>
            <a:bodyPr wrap="none">
              <a:noAutofit/>
            </a:bodyPr>
            <a:lstStyle/>
            <a:p>
              <a:pPr marL="285750" lvl="1" indent="-285750" algn="ctr">
                <a:lnSpc>
                  <a:spcPct val="100000"/>
                </a:lnSpc>
                <a:spcBef>
                  <a:spcPct val="0"/>
                </a:spcBef>
                <a:spcAft>
                  <a:spcPct val="15000"/>
                </a:spcAft>
              </a:pPr>
              <a:r>
                <a:rPr lang="zh-CN" altLang="en-US" sz="3200" b="1" dirty="0" smtClean="0">
                  <a:solidFill>
                    <a:schemeClr val="dk1"/>
                  </a:solidFill>
                  <a:latin typeface="微软雅黑" panose="020B0503020204020204" charset="-122"/>
                  <a:ea typeface="微软雅黑" panose="020B0503020204020204" charset="-122"/>
                  <a:sym typeface="+mn-ea"/>
                </a:rPr>
                <a:t>总说明</a:t>
              </a:r>
              <a:endParaRPr lang="zh-CN" altLang="en-US" sz="3200" b="1" dirty="0">
                <a:latin typeface="微软雅黑" panose="020B0503020204020204" charset="-122"/>
                <a:ea typeface="微软雅黑" panose="020B0503020204020204" charset="-122"/>
              </a:endParaRPr>
            </a:p>
          </p:txBody>
        </p:sp>
        <p:sp>
          <p:nvSpPr>
            <p:cNvPr id="5" name="iṩļîḓé"/>
            <p:cNvSpPr/>
            <p:nvPr/>
          </p:nvSpPr>
          <p:spPr bwMode="auto">
            <a:xfrm>
              <a:off x="866541" y="1880020"/>
              <a:ext cx="995240" cy="995240"/>
            </a:xfrm>
            <a:prstGeom prst="ellipse">
              <a:avLst/>
            </a:prstGeom>
            <a:noFill/>
            <a:ln w="19050">
              <a:solidFill>
                <a:schemeClr val="accent1"/>
              </a:solidFill>
              <a:round/>
            </a:ln>
          </p:spPr>
          <p:txBody>
            <a:bodyPr vert="horz" wrap="none" lIns="91440" tIns="45720" rIns="91440" bIns="45720" anchor="ctr" anchorCtr="true" compatLnSpc="true">
              <a:noAutofit/>
            </a:bodyPr>
            <a:lstStyle/>
            <a:p>
              <a:pPr algn="ctr"/>
              <a:r>
                <a:rPr lang="en-US" sz="4800" dirty="0">
                  <a:solidFill>
                    <a:schemeClr val="accent1"/>
                  </a:solidFill>
                  <a:latin typeface="Impact" panose="020B0806030902050204" pitchFamily="34" charset="0"/>
                </a:rPr>
                <a:t>01</a:t>
              </a:r>
              <a:endParaRPr lang="en-US" sz="4800" dirty="0">
                <a:solidFill>
                  <a:schemeClr val="accent1"/>
                </a:solidFill>
                <a:latin typeface="Impact" panose="020B0806030902050204" pitchFamily="34" charset="0"/>
              </a:endParaRPr>
            </a:p>
          </p:txBody>
        </p:sp>
        <p:sp>
          <p:nvSpPr>
            <p:cNvPr id="7" name="íŝlïḑê"/>
            <p:cNvSpPr/>
            <p:nvPr/>
          </p:nvSpPr>
          <p:spPr>
            <a:xfrm>
              <a:off x="3901153" y="3313428"/>
              <a:ext cx="2209477" cy="703273"/>
            </a:xfrm>
            <a:prstGeom prst="rect">
              <a:avLst/>
            </a:prstGeom>
          </p:spPr>
          <p:txBody>
            <a:bodyPr wrap="none">
              <a:noAutofit/>
            </a:bodyPr>
            <a:lstStyle/>
            <a:p>
              <a:pPr algn="l">
                <a:spcBef>
                  <a:spcPct val="0"/>
                </a:spcBef>
                <a:defRPr/>
              </a:pPr>
              <a:r>
                <a:rPr lang="zh-CN" altLang="en-US" sz="3200" b="1" dirty="0" smtClean="0"/>
                <a:t>注意事项</a:t>
              </a:r>
              <a:endParaRPr lang="zh-CN" altLang="en-US" sz="3200" b="1" dirty="0" smtClean="0"/>
            </a:p>
          </p:txBody>
        </p:sp>
        <p:sp>
          <p:nvSpPr>
            <p:cNvPr id="8" name="íṥ1ïḓe"/>
            <p:cNvSpPr/>
            <p:nvPr/>
          </p:nvSpPr>
          <p:spPr bwMode="auto">
            <a:xfrm>
              <a:off x="2774716" y="3152091"/>
              <a:ext cx="995240" cy="995240"/>
            </a:xfrm>
            <a:prstGeom prst="ellipse">
              <a:avLst/>
            </a:prstGeom>
            <a:noFill/>
            <a:ln w="19050">
              <a:solidFill>
                <a:schemeClr val="accent4"/>
              </a:solidFill>
              <a:round/>
            </a:ln>
          </p:spPr>
          <p:txBody>
            <a:bodyPr vert="horz" wrap="none" lIns="91440" tIns="45720" rIns="91440" bIns="45720" anchor="ctr" anchorCtr="true" compatLnSpc="true">
              <a:noAutofit/>
            </a:bodyPr>
            <a:lstStyle/>
            <a:p>
              <a:pPr algn="ctr"/>
              <a:r>
                <a:rPr lang="en-US" sz="4800" dirty="0" smtClean="0">
                  <a:solidFill>
                    <a:schemeClr val="accent4"/>
                  </a:solidFill>
                  <a:latin typeface="Impact" panose="020B0806030902050204" pitchFamily="34" charset="0"/>
                </a:rPr>
                <a:t>02</a:t>
              </a:r>
              <a:endParaRPr lang="en-US" sz="4800" dirty="0">
                <a:solidFill>
                  <a:schemeClr val="accent4"/>
                </a:solidFill>
                <a:latin typeface="Impact" panose="020B0806030902050204" pitchFamily="34" charset="0"/>
              </a:endParaRPr>
            </a:p>
          </p:txBody>
        </p:sp>
        <p:sp>
          <p:nvSpPr>
            <p:cNvPr id="13" name="îŝļídé"/>
            <p:cNvSpPr/>
            <p:nvPr/>
          </p:nvSpPr>
          <p:spPr>
            <a:xfrm>
              <a:off x="6153551" y="4404780"/>
              <a:ext cx="1166495" cy="694690"/>
            </a:xfrm>
            <a:prstGeom prst="rect">
              <a:avLst/>
            </a:prstGeom>
          </p:spPr>
          <p:txBody>
            <a:bodyPr wrap="none">
              <a:noAutofit/>
            </a:bodyPr>
            <a:lstStyle/>
            <a:p>
              <a:pPr lvl="1" algn="l" defTabSz="913765"/>
              <a:r>
                <a:rPr sz="3200" b="1">
                  <a:latin typeface="微软雅黑" panose="020B0503020204020204" charset="-122"/>
                  <a:ea typeface="微软雅黑" panose="020B0503020204020204" charset="-122"/>
                  <a:sym typeface="+mn-ea"/>
                </a:rPr>
                <a:t>网报指南</a:t>
              </a:r>
              <a:endParaRPr lang="en-US" sz="3200" b="1">
                <a:latin typeface="微软雅黑" panose="020B0503020204020204" charset="-122"/>
                <a:ea typeface="微软雅黑" panose="020B0503020204020204" charset="-122"/>
                <a:sym typeface="+mn-ea"/>
              </a:endParaRPr>
            </a:p>
          </p:txBody>
        </p:sp>
        <p:sp>
          <p:nvSpPr>
            <p:cNvPr id="14" name="îśļíḋè"/>
            <p:cNvSpPr/>
            <p:nvPr/>
          </p:nvSpPr>
          <p:spPr bwMode="auto">
            <a:xfrm>
              <a:off x="5487515" y="4234766"/>
              <a:ext cx="995240" cy="995240"/>
            </a:xfrm>
            <a:prstGeom prst="ellipse">
              <a:avLst/>
            </a:prstGeom>
            <a:noFill/>
            <a:ln w="19050">
              <a:solidFill>
                <a:schemeClr val="accent5"/>
              </a:solidFill>
              <a:round/>
            </a:ln>
          </p:spPr>
          <p:txBody>
            <a:bodyPr vert="horz" wrap="none" lIns="91440" tIns="45720" rIns="91440" bIns="45720" anchor="ctr" anchorCtr="true" compatLnSpc="true">
              <a:noAutofit/>
            </a:bodyPr>
            <a:lstStyle/>
            <a:p>
              <a:pPr algn="ctr"/>
              <a:r>
                <a:rPr lang="en-US" sz="4800" dirty="0" smtClean="0">
                  <a:solidFill>
                    <a:schemeClr val="accent5"/>
                  </a:solidFill>
                  <a:latin typeface="Impact" panose="020B0806030902050204" pitchFamily="34" charset="0"/>
                </a:rPr>
                <a:t>03</a:t>
              </a:r>
              <a:endParaRPr lang="en-US" sz="4800" dirty="0">
                <a:solidFill>
                  <a:schemeClr val="accent5"/>
                </a:solidFill>
                <a:latin typeface="Impact" panose="020B0806030902050204"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12" name="TextBox 7"/>
          <p:cNvSpPr txBox="true"/>
          <p:nvPr/>
        </p:nvSpPr>
        <p:spPr>
          <a:xfrm>
            <a:off x="52705" y="1015365"/>
            <a:ext cx="9583420" cy="652486"/>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a:t>
            </a:r>
            <a:r>
              <a:rPr lang="zh-CN" altLang="en-US" sz="2800" b="1" dirty="0" smtClean="0">
                <a:sym typeface="+mn-ea"/>
              </a:rPr>
              <a:t>二</a:t>
            </a:r>
            <a:r>
              <a:rPr lang="zh-CN" altLang="zh-CN" sz="2800" b="1" dirty="0" smtClean="0">
                <a:sym typeface="+mn-ea"/>
              </a:rPr>
              <a:t>）</a:t>
            </a:r>
            <a:r>
              <a:rPr lang="zh-CN" altLang="en-US" sz="2800" b="1" dirty="0" smtClean="0">
                <a:sym typeface="+mn-ea"/>
              </a:rPr>
              <a:t>申请证书</a:t>
            </a:r>
            <a:r>
              <a:rPr lang="en-US" altLang="zh-CN" sz="2800" b="1" dirty="0" smtClean="0">
                <a:sym typeface="+mn-ea"/>
              </a:rPr>
              <a:t>-4.</a:t>
            </a:r>
            <a:r>
              <a:rPr lang="zh-CN" altLang="en-US" sz="2800" b="1" dirty="0" smtClean="0">
                <a:sym typeface="+mn-ea"/>
              </a:rPr>
              <a:t>登录联网直报系统</a:t>
            </a:r>
            <a:endParaRPr lang="zh-CN" altLang="zh-CN" sz="2800" b="1" dirty="0" smtClean="0">
              <a:sym typeface="+mn-ea"/>
            </a:endParaRPr>
          </a:p>
        </p:txBody>
      </p:sp>
      <p:sp>
        <p:nvSpPr>
          <p:cNvPr id="7" name="文本框 6"/>
          <p:cNvSpPr txBox="true"/>
          <p:nvPr/>
        </p:nvSpPr>
        <p:spPr>
          <a:xfrm>
            <a:off x="880926" y="1535610"/>
            <a:ext cx="10292080" cy="1631216"/>
          </a:xfrm>
          <a:prstGeom prst="rect">
            <a:avLst/>
          </a:prstGeom>
          <a:noFill/>
        </p:spPr>
        <p:txBody>
          <a:bodyPr wrap="square" rtlCol="0">
            <a:spAutoFit/>
          </a:bodyPr>
          <a:lstStyle/>
          <a:p>
            <a:pPr indent="508000">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rPr>
              <a:t>用户证书已下载完成，点击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返回数据报送系统</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按钮回到直报系统登录首页。输入用户名、密码和验证码，点击</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登录</a:t>
            </a:r>
            <a:r>
              <a:rPr lang="en-US" altLang="zh-CN" sz="2000" dirty="0" smtClean="0">
                <a:latin typeface="微软雅黑" panose="020B0503020204020204" charset="-122"/>
                <a:ea typeface="微软雅黑" panose="020B0503020204020204" charset="-122"/>
                <a:cs typeface="微软雅黑" panose="020B0503020204020204" charset="-122"/>
              </a:rPr>
              <a:t>】</a:t>
            </a:r>
            <a:r>
              <a:rPr lang="zh-CN" altLang="en-US" sz="2000" dirty="0" smtClean="0">
                <a:latin typeface="微软雅黑" panose="020B0503020204020204" charset="-122"/>
                <a:ea typeface="微软雅黑" panose="020B0503020204020204" charset="-122"/>
                <a:cs typeface="微软雅黑" panose="020B0503020204020204" charset="-122"/>
              </a:rPr>
              <a:t>按钮将弹出证书选择框，选择对应的证书登录直报系统，第一次登录时必须修改初始密码，并填写填报人姓名、</a:t>
            </a:r>
            <a:r>
              <a:rPr lang="zh-CN" altLang="en-US" sz="2000" b="1" dirty="0" smtClean="0">
                <a:latin typeface="微软雅黑" panose="020B0503020204020204" charset="-122"/>
                <a:ea typeface="微软雅黑" panose="020B0503020204020204" charset="-122"/>
                <a:cs typeface="微软雅黑" panose="020B0503020204020204" charset="-122"/>
              </a:rPr>
              <a:t>电话</a:t>
            </a:r>
            <a:r>
              <a:rPr lang="zh-CN" altLang="en-US" sz="2000" dirty="0" smtClean="0">
                <a:latin typeface="微软雅黑" panose="020B0503020204020204" charset="-122"/>
                <a:ea typeface="微软雅黑" panose="020B0503020204020204" charset="-122"/>
                <a:cs typeface="微软雅黑" panose="020B0503020204020204" charset="-122"/>
              </a:rPr>
              <a:t>等信息，带*为必填项。需要注意的是，录入的</a:t>
            </a:r>
            <a:r>
              <a:rPr lang="zh-CN" altLang="en-US" sz="2000" b="1" dirty="0" smtClean="0">
                <a:latin typeface="微软雅黑" panose="020B0503020204020204" charset="-122"/>
                <a:ea typeface="微软雅黑" panose="020B0503020204020204" charset="-122"/>
                <a:cs typeface="微软雅黑" panose="020B0503020204020204" charset="-122"/>
              </a:rPr>
              <a:t>电话</a:t>
            </a:r>
            <a:r>
              <a:rPr lang="zh-CN" altLang="en-US" sz="2000" dirty="0" smtClean="0">
                <a:latin typeface="微软雅黑" panose="020B0503020204020204" charset="-122"/>
                <a:ea typeface="微软雅黑" panose="020B0503020204020204" charset="-122"/>
                <a:cs typeface="微软雅黑" panose="020B0503020204020204" charset="-122"/>
              </a:rPr>
              <a:t>信息是使用手机移动端填报月报问卷时的必填账号登录信息，请务必妥善记录。</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11" name="图片 10" descr="QQ截图20240307140627.png"/>
          <p:cNvPicPr>
            <a:picLocks noChangeAspect="true"/>
          </p:cNvPicPr>
          <p:nvPr/>
        </p:nvPicPr>
        <p:blipFill>
          <a:blip r:embed="rId1"/>
          <a:stretch>
            <a:fillRect/>
          </a:stretch>
        </p:blipFill>
        <p:spPr>
          <a:xfrm>
            <a:off x="836023" y="3149374"/>
            <a:ext cx="10363200" cy="2402341"/>
          </a:xfrm>
          <a:prstGeom prst="rect">
            <a:avLst/>
          </a:prstGeom>
        </p:spPr>
      </p:pic>
      <p:sp>
        <p:nvSpPr>
          <p:cNvPr id="13" name="TextBox 12"/>
          <p:cNvSpPr txBox="true"/>
          <p:nvPr/>
        </p:nvSpPr>
        <p:spPr>
          <a:xfrm>
            <a:off x="1097280" y="5657671"/>
            <a:ext cx="9910354" cy="1200329"/>
          </a:xfrm>
          <a:prstGeom prst="rect">
            <a:avLst/>
          </a:prstGeom>
          <a:noFill/>
        </p:spPr>
        <p:txBody>
          <a:bodyPr wrap="square" rtlCol="0">
            <a:spAutoFit/>
          </a:bodyPr>
          <a:lstStyle/>
          <a:p>
            <a:r>
              <a:rPr lang="zh-CN" altLang="en-US" dirty="0" smtClean="0"/>
              <a:t>初始密码为“组织机构代码*</a:t>
            </a:r>
            <a:r>
              <a:rPr lang="en-US" altLang="zh-CN" dirty="0" err="1" smtClean="0"/>
              <a:t>lwzb</a:t>
            </a:r>
            <a:r>
              <a:rPr lang="en-US" altLang="zh-CN" dirty="0" smtClean="0"/>
              <a:t>”</a:t>
            </a:r>
            <a:r>
              <a:rPr lang="zh-CN" altLang="en-US" dirty="0" smtClean="0"/>
              <a:t>，新密码长度不得少于</a:t>
            </a:r>
            <a:r>
              <a:rPr lang="en-US" altLang="zh-CN" dirty="0" smtClean="0"/>
              <a:t>8</a:t>
            </a:r>
            <a:r>
              <a:rPr lang="zh-CN" altLang="en-US" dirty="0" smtClean="0"/>
              <a:t>位字符，且必须包含大写字母、小写字母、数字、特殊字符其中两种。修改密码后点击</a:t>
            </a:r>
            <a:r>
              <a:rPr lang="en-US" altLang="zh-CN" dirty="0" smtClean="0"/>
              <a:t>【</a:t>
            </a:r>
            <a:r>
              <a:rPr lang="zh-CN" altLang="en-US" dirty="0" smtClean="0"/>
              <a:t>保存</a:t>
            </a:r>
            <a:r>
              <a:rPr lang="en-US" altLang="zh-CN" dirty="0" smtClean="0"/>
              <a:t>】</a:t>
            </a:r>
            <a:r>
              <a:rPr lang="zh-CN" altLang="en-US" dirty="0" smtClean="0"/>
              <a:t>，系统回到登录界面，输入新密码后即可登录。如果在登录时系统弹出多个证书要进行选择，则在弹出的证书中，选择截止日期最久的证书（即最新下载的证书）。</a:t>
            </a:r>
            <a:endParaRPr lang="zh-CN" altLang="en-US" dirty="0"/>
          </a:p>
        </p:txBody>
      </p:sp>
      <p:sp>
        <p:nvSpPr>
          <p:cNvPr id="2" name="矩形 1"/>
          <p:cNvSpPr/>
          <p:nvPr/>
        </p:nvSpPr>
        <p:spPr>
          <a:xfrm>
            <a:off x="3340100" y="3804285"/>
            <a:ext cx="840105" cy="8763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矩形 2"/>
          <p:cNvSpPr/>
          <p:nvPr/>
        </p:nvSpPr>
        <p:spPr>
          <a:xfrm>
            <a:off x="8293100" y="3540760"/>
            <a:ext cx="400685" cy="1562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pic>
        <p:nvPicPr>
          <p:cNvPr id="6" name="图片 5" descr="360截图20210122143645458"/>
          <p:cNvPicPr>
            <a:picLocks noChangeAspect="true"/>
          </p:cNvPicPr>
          <p:nvPr/>
        </p:nvPicPr>
        <p:blipFill>
          <a:blip r:embed="rId1"/>
          <a:stretch>
            <a:fillRect/>
          </a:stretch>
        </p:blipFill>
        <p:spPr>
          <a:xfrm>
            <a:off x="2534285" y="2381250"/>
            <a:ext cx="5608955" cy="3703955"/>
          </a:xfrm>
          <a:prstGeom prst="rect">
            <a:avLst/>
          </a:prstGeom>
        </p:spPr>
      </p:pic>
      <p:sp>
        <p:nvSpPr>
          <p:cNvPr id="12" name="TextBox 7"/>
          <p:cNvSpPr txBox="true"/>
          <p:nvPr/>
        </p:nvSpPr>
        <p:spPr>
          <a:xfrm>
            <a:off x="52705" y="1032510"/>
            <a:ext cx="9583420" cy="650875"/>
          </a:xfrm>
          <a:prstGeom prst="rect">
            <a:avLst/>
          </a:prstGeom>
          <a:noFill/>
        </p:spPr>
        <p:txBody>
          <a:bodyPr wrap="square" lIns="91440" tIns="45720" rIns="91440" bIns="45720" rtlCol="0">
            <a:spAutoFit/>
          </a:bodyPr>
          <a:lstStyle/>
          <a:p>
            <a:pPr lvl="0" indent="711200" algn="l"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（三）平台填报</a:t>
            </a:r>
            <a:endParaRPr lang="zh-CN" altLang="zh-CN" sz="2800" b="1" dirty="0" smtClean="0">
              <a:sym typeface="+mn-ea"/>
            </a:endParaRPr>
          </a:p>
        </p:txBody>
      </p:sp>
      <p:pic>
        <p:nvPicPr>
          <p:cNvPr id="2" name="图片 1" descr="360截图20210122145424574"/>
          <p:cNvPicPr>
            <a:picLocks noChangeAspect="true"/>
          </p:cNvPicPr>
          <p:nvPr/>
        </p:nvPicPr>
        <p:blipFill>
          <a:blip r:embed="rId2"/>
          <a:stretch>
            <a:fillRect/>
          </a:stretch>
        </p:blipFill>
        <p:spPr>
          <a:xfrm>
            <a:off x="1066800" y="1710690"/>
            <a:ext cx="10058400" cy="5044440"/>
          </a:xfrm>
          <a:prstGeom prst="rect">
            <a:avLst/>
          </a:prstGeom>
        </p:spPr>
      </p:pic>
      <p:sp>
        <p:nvSpPr>
          <p:cNvPr id="7" name="椭圆 6"/>
          <p:cNvSpPr/>
          <p:nvPr/>
        </p:nvSpPr>
        <p:spPr>
          <a:xfrm>
            <a:off x="9432925" y="4719320"/>
            <a:ext cx="704215" cy="278765"/>
          </a:xfrm>
          <a:prstGeom prst="ellipse">
            <a:avLst/>
          </a:prstGeom>
          <a:noFill/>
          <a:ln w="19050">
            <a:solidFill>
              <a:srgbClr val="FF0000"/>
            </a:solidFill>
          </a:ln>
          <a:extLst>
            <a:ext uri="{909E8E84-426E-40DD-AFC4-6F175D3DCCD1}">
              <a14:hiddenFill xmlns:a14="http://schemas.microsoft.com/office/drawing/2010/main">
                <a:solidFill>
                  <a:srgbClr val="EFE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tru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2" name="文本框 1"/>
          <p:cNvSpPr txBox="true"/>
          <p:nvPr/>
        </p:nvSpPr>
        <p:spPr>
          <a:xfrm>
            <a:off x="861695" y="1569085"/>
            <a:ext cx="10441940" cy="4461510"/>
          </a:xfrm>
          <a:prstGeom prst="rect">
            <a:avLst/>
          </a:prstGeom>
          <a:noFill/>
        </p:spPr>
        <p:txBody>
          <a:bodyPr wrap="square" rtlCol="0" anchor="t">
            <a:spAutoFit/>
          </a:bodyPr>
          <a:lstStyle/>
          <a:p>
            <a:pPr indent="508000" fontAlgn="auto">
              <a:lnSpc>
                <a:spcPct val="120000"/>
              </a:lnSpc>
              <a:extLst>
                <a:ext uri="{35155182-B16C-46BC-9424-99874614C6A1}">
                  <wpsdc:indentchars xmlns:wpsdc="http://www.wps.cn/officeDocument/2017/drawingmlCustomData" val="200" checksum="282533468"/>
                </a:ext>
              </a:extLst>
            </a:pP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1</a:t>
            </a:r>
            <a:r>
              <a:rPr lang="zh-CN" altLang="zh-CN" sz="2000" dirty="0">
                <a:latin typeface="微软雅黑" panose="020B0503020204020204" charset="-122"/>
                <a:ea typeface="微软雅黑" panose="020B0503020204020204" charset="-122"/>
                <a:cs typeface="微软雅黑" panose="020B0503020204020204" charset="-122"/>
                <a:sym typeface="+mn-ea"/>
              </a:rPr>
              <a:t>步：点“填报”进入报表页面，“录入</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修改”数据。</a:t>
            </a:r>
            <a:endParaRPr lang="zh-CN" altLang="zh-CN" sz="2000" dirty="0">
              <a:latin typeface="微软雅黑" panose="020B0503020204020204" charset="-122"/>
              <a:ea typeface="微软雅黑" panose="020B0503020204020204" charset="-122"/>
              <a:cs typeface="微软雅黑" panose="020B0503020204020204" charset="-122"/>
              <a:sym typeface="+mn-ea"/>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（用户录入一个数据后按</a:t>
            </a:r>
            <a:r>
              <a:rPr lang="en-US" altLang="zh-CN" sz="2000" dirty="0">
                <a:latin typeface="微软雅黑" panose="020B0503020204020204" charset="-122"/>
                <a:ea typeface="微软雅黑" panose="020B0503020204020204" charset="-122"/>
                <a:cs typeface="微软雅黑" panose="020B0503020204020204" charset="-122"/>
                <a:sym typeface="+mn-ea"/>
              </a:rPr>
              <a:t>Enter</a:t>
            </a:r>
            <a:r>
              <a:rPr lang="zh-CN" altLang="zh-CN" sz="2000" dirty="0">
                <a:latin typeface="微软雅黑" panose="020B0503020204020204" charset="-122"/>
                <a:ea typeface="微软雅黑" panose="020B0503020204020204" charset="-122"/>
                <a:cs typeface="微软雅黑" panose="020B0503020204020204" charset="-122"/>
                <a:sym typeface="+mn-ea"/>
              </a:rPr>
              <a:t>键，光标键自动跳转到下一录入位置</a:t>
            </a:r>
            <a:r>
              <a:rPr lang="zh-CN" altLang="zh-CN" sz="2000" dirty="0" smtClean="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2</a:t>
            </a:r>
            <a:r>
              <a:rPr lang="zh-CN" altLang="zh-CN" sz="2000" dirty="0">
                <a:latin typeface="微软雅黑" panose="020B0503020204020204" charset="-122"/>
                <a:ea typeface="微软雅黑" panose="020B0503020204020204" charset="-122"/>
                <a:cs typeface="微软雅黑" panose="020B0503020204020204" charset="-122"/>
                <a:sym typeface="+mn-ea"/>
              </a:rPr>
              <a:t>步：点击【暂存】按钮</a:t>
            </a:r>
            <a:r>
              <a:rPr lang="zh-CN" altLang="zh-CN" sz="2000" dirty="0" smtClean="0">
                <a:latin typeface="微软雅黑" panose="020B0503020204020204" charset="-122"/>
                <a:ea typeface="微软雅黑" panose="020B0503020204020204" charset="-122"/>
                <a:cs typeface="微软雅黑" panose="020B0503020204020204" charset="-122"/>
                <a:sym typeface="+mn-ea"/>
              </a:rPr>
              <a:t>，</a:t>
            </a:r>
            <a:r>
              <a:rPr lang="zh-CN" altLang="en-US" sz="2000" dirty="0" smtClean="0">
                <a:latin typeface="微软雅黑" panose="020B0503020204020204" charset="-122"/>
                <a:ea typeface="微软雅黑" panose="020B0503020204020204" charset="-122"/>
                <a:cs typeface="微软雅黑" panose="020B0503020204020204" charset="-122"/>
                <a:sym typeface="+mn-ea"/>
              </a:rPr>
              <a:t>可</a:t>
            </a:r>
            <a:r>
              <a:rPr lang="zh-CN" altLang="zh-CN" sz="2000" dirty="0" smtClean="0">
                <a:latin typeface="微软雅黑" panose="020B0503020204020204" charset="-122"/>
                <a:ea typeface="微软雅黑" panose="020B0503020204020204" charset="-122"/>
                <a:cs typeface="微软雅黑" panose="020B0503020204020204" charset="-122"/>
                <a:sym typeface="+mn-ea"/>
              </a:rPr>
              <a:t>保存数据</a:t>
            </a:r>
            <a:r>
              <a:rPr lang="zh-CN" altLang="en-US" sz="2000" dirty="0" smtClean="0">
                <a:latin typeface="微软雅黑" panose="020B0503020204020204" charset="-122"/>
                <a:ea typeface="微软雅黑" panose="020B0503020204020204" charset="-122"/>
                <a:cs typeface="微软雅黑" panose="020B0503020204020204" charset="-122"/>
                <a:sym typeface="+mn-ea"/>
              </a:rPr>
              <a:t>，防止</a:t>
            </a:r>
            <a:r>
              <a:rPr lang="zh-CN" altLang="zh-CN" sz="2000" dirty="0" smtClean="0">
                <a:latin typeface="微软雅黑" panose="020B0503020204020204" charset="-122"/>
                <a:ea typeface="微软雅黑" panose="020B0503020204020204" charset="-122"/>
                <a:cs typeface="微软雅黑" panose="020B0503020204020204" charset="-122"/>
                <a:sym typeface="+mn-ea"/>
              </a:rPr>
              <a:t>新</a:t>
            </a:r>
            <a:r>
              <a:rPr lang="zh-CN" altLang="zh-CN" sz="2000" dirty="0">
                <a:latin typeface="微软雅黑" panose="020B0503020204020204" charset="-122"/>
                <a:ea typeface="微软雅黑" panose="020B0503020204020204" charset="-122"/>
                <a:cs typeface="微软雅黑" panose="020B0503020204020204" charset="-122"/>
                <a:sym typeface="+mn-ea"/>
              </a:rPr>
              <a:t>录入的数据</a:t>
            </a:r>
            <a:r>
              <a:rPr lang="zh-CN" altLang="zh-CN" sz="2000" dirty="0" smtClean="0">
                <a:latin typeface="微软雅黑" panose="020B0503020204020204" charset="-122"/>
                <a:ea typeface="微软雅黑" panose="020B0503020204020204" charset="-122"/>
                <a:cs typeface="微软雅黑" panose="020B0503020204020204" charset="-122"/>
                <a:sym typeface="+mn-ea"/>
              </a:rPr>
              <a:t>丢失</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3</a:t>
            </a:r>
            <a:r>
              <a:rPr lang="zh-CN" altLang="zh-CN" sz="2000" dirty="0">
                <a:latin typeface="微软雅黑" panose="020B0503020204020204" charset="-122"/>
                <a:ea typeface="微软雅黑" panose="020B0503020204020204" charset="-122"/>
                <a:cs typeface="微软雅黑" panose="020B0503020204020204" charset="-122"/>
                <a:sym typeface="+mn-ea"/>
              </a:rPr>
              <a:t>步：点击【审核】按钮，执行数据</a:t>
            </a:r>
            <a:r>
              <a:rPr lang="zh-CN" altLang="zh-CN" sz="2000" dirty="0" smtClean="0">
                <a:latin typeface="微软雅黑" panose="020B0503020204020204" charset="-122"/>
                <a:ea typeface="微软雅黑" panose="020B0503020204020204" charset="-122"/>
                <a:cs typeface="微软雅黑" panose="020B0503020204020204" charset="-122"/>
                <a:sym typeface="+mn-ea"/>
              </a:rPr>
              <a:t>审核</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zh-CN" altLang="en-US" sz="2000" dirty="0" smtClean="0">
              <a:latin typeface="微软雅黑" panose="020B0503020204020204" charset="-122"/>
              <a:ea typeface="微软雅黑" panose="020B0503020204020204" charset="-122"/>
              <a:cs typeface="微软雅黑" panose="020B0503020204020204" charset="-122"/>
              <a:sym typeface="+mn-ea"/>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rPr>
              <a:t>第4步</a:t>
            </a:r>
            <a:r>
              <a:rPr lang="zh-CN" altLang="zh-CN" sz="2000" dirty="0">
                <a:latin typeface="微软雅黑" panose="020B0503020204020204" charset="-122"/>
                <a:ea typeface="微软雅黑" panose="020B0503020204020204" charset="-122"/>
                <a:cs typeface="微软雅黑" panose="020B0503020204020204" charset="-122"/>
                <a:sym typeface="+mn-ea"/>
              </a:rPr>
              <a:t>：如果报表审核后存在错误，在错误列表中点击一条错误，系统以红色显示此错误涉及的数据位置，如果数据填写有误，则直接修改；如果数据真实无误，点击此错误右侧对应的【填写】按钮，填写错误情况说明。</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5</a:t>
            </a:r>
            <a:r>
              <a:rPr lang="zh-CN" altLang="zh-CN" sz="2000" dirty="0">
                <a:latin typeface="微软雅黑" panose="020B0503020204020204" charset="-122"/>
                <a:ea typeface="微软雅黑" panose="020B0503020204020204" charset="-122"/>
                <a:cs typeface="微软雅黑" panose="020B0503020204020204" charset="-122"/>
                <a:sym typeface="+mn-ea"/>
              </a:rPr>
              <a:t>步：依次给每条错误填写情况说明（说明应不少于</a:t>
            </a:r>
            <a:r>
              <a:rPr lang="en-US" altLang="zh-CN" sz="2000" dirty="0">
                <a:latin typeface="微软雅黑" panose="020B0503020204020204" charset="-122"/>
                <a:ea typeface="微软雅黑" panose="020B0503020204020204" charset="-122"/>
                <a:cs typeface="微软雅黑" panose="020B0503020204020204" charset="-122"/>
                <a:sym typeface="+mn-ea"/>
              </a:rPr>
              <a:t>6</a:t>
            </a:r>
            <a:r>
              <a:rPr lang="zh-CN" altLang="zh-CN" sz="2000" dirty="0">
                <a:latin typeface="微软雅黑" panose="020B0503020204020204" charset="-122"/>
                <a:ea typeface="微软雅黑" panose="020B0503020204020204" charset="-122"/>
                <a:cs typeface="微软雅黑" panose="020B0503020204020204" charset="-122"/>
                <a:sym typeface="+mn-ea"/>
              </a:rPr>
              <a:t>个汉字）。</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6</a:t>
            </a:r>
            <a:r>
              <a:rPr lang="zh-CN" altLang="zh-CN" sz="2000" dirty="0">
                <a:latin typeface="微软雅黑" panose="020B0503020204020204" charset="-122"/>
                <a:ea typeface="微软雅黑" panose="020B0503020204020204" charset="-122"/>
                <a:cs typeface="微软雅黑" panose="020B0503020204020204" charset="-122"/>
                <a:sym typeface="+mn-ea"/>
              </a:rPr>
              <a:t>步：输入完毕，点击【保存】按钮。</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0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7</a:t>
            </a:r>
            <a:r>
              <a:rPr lang="zh-CN" altLang="zh-CN" sz="2000" dirty="0">
                <a:latin typeface="微软雅黑" panose="020B0503020204020204" charset="-122"/>
                <a:ea typeface="微软雅黑" panose="020B0503020204020204" charset="-122"/>
                <a:cs typeface="微软雅黑" panose="020B0503020204020204" charset="-122"/>
                <a:sym typeface="+mn-ea"/>
              </a:rPr>
              <a:t>步：全部审核错误处理完毕，点击【上报】按钮。等待系统提示“</a:t>
            </a:r>
            <a:r>
              <a:rPr lang="zh-CN" altLang="zh-CN" sz="2000" dirty="0">
                <a:latin typeface="微软雅黑" panose="020B0503020204020204" charset="-122"/>
                <a:ea typeface="微软雅黑" panose="020B0503020204020204" charset="-122"/>
                <a:cs typeface="微软雅黑" panose="020B0503020204020204" charset="-122"/>
                <a:sym typeface="+mn-ea"/>
                <a:hlinkClick r:id=""/>
              </a:rPr>
              <a:t>上报成功</a:t>
            </a:r>
            <a:r>
              <a:rPr lang="zh-CN" altLang="zh-CN" sz="2000" dirty="0">
                <a:latin typeface="微软雅黑" panose="020B0503020204020204" charset="-122"/>
                <a:ea typeface="微软雅黑" panose="020B0503020204020204" charset="-122"/>
                <a:cs typeface="微软雅黑" panose="020B0503020204020204" charset="-122"/>
                <a:sym typeface="+mn-ea"/>
              </a:rPr>
              <a:t>”。</a:t>
            </a:r>
            <a:endParaRPr lang="zh-CN" altLang="zh-CN" sz="2000" dirty="0">
              <a:latin typeface="微软雅黑" panose="020B0503020204020204" charset="-122"/>
              <a:ea typeface="微软雅黑" panose="020B0503020204020204" charset="-122"/>
              <a:cs typeface="微软雅黑" panose="020B0503020204020204" charset="-122"/>
            </a:endParaRPr>
          </a:p>
          <a:p>
            <a:endParaRPr lang="zh-CN" altLang="zh-CN" sz="20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true"/>
          <p:nvPr/>
        </p:nvSpPr>
        <p:spPr>
          <a:xfrm>
            <a:off x="1264285" y="1329055"/>
            <a:ext cx="2011680" cy="460375"/>
          </a:xfrm>
          <a:prstGeom prst="rect">
            <a:avLst/>
          </a:prstGeom>
          <a:noFill/>
        </p:spPr>
        <p:txBody>
          <a:bodyPr wrap="none" rtlCol="0">
            <a:spAutoFit/>
          </a:bodyPr>
          <a:lstStyle/>
          <a:p>
            <a:pPr algn="l"/>
            <a:r>
              <a:rPr lang="zh-CN" altLang="zh-CN" sz="2400" b="1" dirty="0">
                <a:latin typeface="微软雅黑" panose="020B0503020204020204" charset="-122"/>
                <a:ea typeface="微软雅黑" panose="020B0503020204020204" charset="-122"/>
                <a:cs typeface="微软雅黑" panose="020B0503020204020204" charset="-122"/>
                <a:sym typeface="+mn-ea"/>
              </a:rPr>
              <a:t>问卷填报流程</a:t>
            </a:r>
            <a:endParaRPr lang="zh-CN" altLang="zh-CN"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pic>
        <p:nvPicPr>
          <p:cNvPr id="2" name="图片 1" descr="360截图20210122145526298"/>
          <p:cNvPicPr>
            <a:picLocks noChangeAspect="true"/>
          </p:cNvPicPr>
          <p:nvPr/>
        </p:nvPicPr>
        <p:blipFill>
          <a:blip r:embed="rId1"/>
          <a:stretch>
            <a:fillRect/>
          </a:stretch>
        </p:blipFill>
        <p:spPr>
          <a:xfrm>
            <a:off x="934085" y="1402715"/>
            <a:ext cx="10058400" cy="5044440"/>
          </a:xfrm>
          <a:prstGeom prst="rect">
            <a:avLst/>
          </a:prstGeom>
        </p:spPr>
      </p:pic>
      <p:pic>
        <p:nvPicPr>
          <p:cNvPr id="3" name="图片 2" descr="360截图20210122145602034">
            <a:hlinkClick r:id="" action="ppaction://hlinkshowjump?jump=previousslide"/>
          </p:cNvPr>
          <p:cNvPicPr>
            <a:picLocks noChangeAspect="true"/>
          </p:cNvPicPr>
          <p:nvPr/>
        </p:nvPicPr>
        <p:blipFill>
          <a:blip r:embed="rId2"/>
          <a:stretch>
            <a:fillRect/>
          </a:stretch>
        </p:blipFill>
        <p:spPr>
          <a:xfrm>
            <a:off x="4217035" y="3895725"/>
            <a:ext cx="3757295" cy="2551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pic>
        <p:nvPicPr>
          <p:cNvPr id="3" name="图片 2" descr="360截图20210122145652867"/>
          <p:cNvPicPr>
            <a:picLocks noChangeAspect="true"/>
          </p:cNvPicPr>
          <p:nvPr/>
        </p:nvPicPr>
        <p:blipFill>
          <a:blip r:embed="rId1"/>
          <a:stretch>
            <a:fillRect/>
          </a:stretch>
        </p:blipFill>
        <p:spPr>
          <a:xfrm>
            <a:off x="1232535" y="4583430"/>
            <a:ext cx="8283575" cy="1447800"/>
          </a:xfrm>
          <a:prstGeom prst="rect">
            <a:avLst/>
          </a:prstGeom>
        </p:spPr>
      </p:pic>
      <p:pic>
        <p:nvPicPr>
          <p:cNvPr id="6" name="图片 5" descr="360截图20210122145708429"/>
          <p:cNvPicPr>
            <a:picLocks noChangeAspect="true"/>
          </p:cNvPicPr>
          <p:nvPr/>
        </p:nvPicPr>
        <p:blipFill>
          <a:blip r:embed="rId2"/>
          <a:stretch>
            <a:fillRect/>
          </a:stretch>
        </p:blipFill>
        <p:spPr>
          <a:xfrm>
            <a:off x="1232535" y="5518785"/>
            <a:ext cx="1828800" cy="1333500"/>
          </a:xfrm>
          <a:prstGeom prst="rect">
            <a:avLst/>
          </a:prstGeom>
        </p:spPr>
      </p:pic>
      <p:sp>
        <p:nvSpPr>
          <p:cNvPr id="7" name="文本框 6"/>
          <p:cNvSpPr txBox="true"/>
          <p:nvPr/>
        </p:nvSpPr>
        <p:spPr>
          <a:xfrm>
            <a:off x="1164590" y="1693545"/>
            <a:ext cx="10272395" cy="2748280"/>
          </a:xfrm>
          <a:prstGeom prst="rect">
            <a:avLst/>
          </a:prstGeom>
          <a:noFill/>
        </p:spPr>
        <p:txBody>
          <a:bodyPr wrap="square" rtlCol="0" anchor="t">
            <a:spAutoFit/>
          </a:bodyPr>
          <a:lstStyle/>
          <a:p>
            <a:pPr fontAlgn="auto">
              <a:lnSpc>
                <a:spcPct val="120000"/>
              </a:lnSpc>
            </a:pPr>
            <a:r>
              <a:rPr lang="zh-CN" altLang="zh-CN" dirty="0" smtClean="0">
                <a:latin typeface="微软雅黑" panose="020B0503020204020204" charset="-122"/>
                <a:ea typeface="微软雅黑" panose="020B0503020204020204" charset="-122"/>
                <a:cs typeface="微软雅黑" panose="020B0503020204020204" charset="-122"/>
                <a:sym typeface="+mn-ea"/>
              </a:rPr>
              <a:t>系统</a:t>
            </a:r>
            <a:r>
              <a:rPr lang="zh-CN" altLang="zh-CN" dirty="0">
                <a:latin typeface="微软雅黑" panose="020B0503020204020204" charset="-122"/>
                <a:ea typeface="微软雅黑" panose="020B0503020204020204" charset="-122"/>
                <a:cs typeface="微软雅黑" panose="020B0503020204020204" charset="-122"/>
                <a:sym typeface="+mn-ea"/>
              </a:rPr>
              <a:t>提供</a:t>
            </a:r>
            <a:r>
              <a:rPr lang="en-US" altLang="zh-CN" dirty="0" smtClean="0">
                <a:latin typeface="微软雅黑" panose="020B0503020204020204" charset="-122"/>
                <a:ea typeface="微软雅黑" panose="020B0503020204020204" charset="-122"/>
                <a:cs typeface="微软雅黑" panose="020B0503020204020204" charset="-122"/>
                <a:sym typeface="+mn-ea"/>
              </a:rPr>
              <a:t>Excel</a:t>
            </a:r>
            <a:r>
              <a:rPr lang="zh-CN" altLang="en-US" dirty="0" smtClean="0">
                <a:latin typeface="微软雅黑" panose="020B0503020204020204" charset="-122"/>
                <a:ea typeface="微软雅黑" panose="020B0503020204020204" charset="-122"/>
                <a:cs typeface="微软雅黑" panose="020B0503020204020204" charset="-122"/>
                <a:sym typeface="+mn-ea"/>
              </a:rPr>
              <a:t>、</a:t>
            </a:r>
            <a:r>
              <a:rPr lang="en-US" altLang="zh-CN" dirty="0" smtClean="0">
                <a:latin typeface="微软雅黑" panose="020B0503020204020204" charset="-122"/>
                <a:ea typeface="微软雅黑" panose="020B0503020204020204" charset="-122"/>
                <a:cs typeface="微软雅黑" panose="020B0503020204020204" charset="-122"/>
                <a:sym typeface="+mn-ea"/>
              </a:rPr>
              <a:t>PDF</a:t>
            </a:r>
            <a:r>
              <a:rPr lang="zh-CN" altLang="zh-CN" dirty="0" smtClean="0">
                <a:latin typeface="微软雅黑" panose="020B0503020204020204" charset="-122"/>
                <a:ea typeface="微软雅黑" panose="020B0503020204020204" charset="-122"/>
                <a:cs typeface="微软雅黑" panose="020B0503020204020204" charset="-122"/>
                <a:sym typeface="+mn-ea"/>
              </a:rPr>
              <a:t>格式</a:t>
            </a:r>
            <a:r>
              <a:rPr lang="zh-CN" altLang="zh-CN" dirty="0">
                <a:latin typeface="微软雅黑" panose="020B0503020204020204" charset="-122"/>
                <a:ea typeface="微软雅黑" panose="020B0503020204020204" charset="-122"/>
                <a:cs typeface="微软雅黑" panose="020B0503020204020204" charset="-122"/>
                <a:sym typeface="+mn-ea"/>
              </a:rPr>
              <a:t>导出打印报表</a:t>
            </a:r>
            <a:r>
              <a:rPr lang="zh-CN" altLang="zh-CN" dirty="0" smtClean="0">
                <a:latin typeface="微软雅黑" panose="020B0503020204020204" charset="-122"/>
                <a:ea typeface="微软雅黑" panose="020B0503020204020204" charset="-122"/>
                <a:cs typeface="微软雅黑" panose="020B0503020204020204" charset="-122"/>
                <a:sym typeface="+mn-ea"/>
              </a:rPr>
              <a:t>。</a:t>
            </a:r>
            <a:endParaRPr lang="en-US" altLang="zh-CN" dirty="0" smtClean="0">
              <a:latin typeface="微软雅黑" panose="020B0503020204020204" charset="-122"/>
              <a:ea typeface="微软雅黑" panose="020B0503020204020204" charset="-122"/>
              <a:cs typeface="微软雅黑" panose="020B0503020204020204" charset="-122"/>
            </a:endParaRPr>
          </a:p>
          <a:p>
            <a:pPr fontAlgn="auto">
              <a:lnSpc>
                <a:spcPct val="120000"/>
              </a:lnSpc>
            </a:pPr>
            <a:endParaRPr lang="en-US" altLang="zh-CN" dirty="0" smtClean="0">
              <a:latin typeface="微软雅黑" panose="020B0503020204020204" charset="-122"/>
              <a:ea typeface="微软雅黑" panose="020B0503020204020204" charset="-122"/>
              <a:cs typeface="微软雅黑" panose="020B0503020204020204" charset="-122"/>
            </a:endParaRPr>
          </a:p>
          <a:p>
            <a:pPr fontAlgn="auto">
              <a:lnSpc>
                <a:spcPct val="120000"/>
              </a:lnSpc>
            </a:pPr>
            <a:r>
              <a:rPr lang="en-US" altLang="zh-CN" dirty="0" smtClean="0">
                <a:latin typeface="微软雅黑" panose="020B0503020204020204" charset="-122"/>
                <a:ea typeface="微软雅黑" panose="020B0503020204020204" charset="-122"/>
                <a:cs typeface="微软雅黑" panose="020B0503020204020204" charset="-122"/>
                <a:sym typeface="+mn-ea"/>
              </a:rPr>
              <a:t>Excel</a:t>
            </a:r>
            <a:r>
              <a:rPr lang="zh-CN" altLang="zh-CN" dirty="0">
                <a:latin typeface="微软雅黑" panose="020B0503020204020204" charset="-122"/>
                <a:ea typeface="微软雅黑" panose="020B0503020204020204" charset="-122"/>
                <a:cs typeface="微软雅黑" panose="020B0503020204020204" charset="-122"/>
                <a:sym typeface="+mn-ea"/>
              </a:rPr>
              <a:t>格式文件内容可修改</a:t>
            </a:r>
            <a:r>
              <a:rPr lang="zh-CN" altLang="zh-CN" dirty="0" smtClean="0">
                <a:latin typeface="微软雅黑" panose="020B0503020204020204" charset="-122"/>
                <a:ea typeface="微软雅黑" panose="020B0503020204020204" charset="-122"/>
                <a:cs typeface="微软雅黑" panose="020B0503020204020204" charset="-122"/>
                <a:sym typeface="+mn-ea"/>
              </a:rPr>
              <a:t>；</a:t>
            </a:r>
            <a:r>
              <a:rPr lang="en-US" altLang="zh-CN" dirty="0" smtClean="0">
                <a:latin typeface="微软雅黑" panose="020B0503020204020204" charset="-122"/>
                <a:ea typeface="微软雅黑" panose="020B0503020204020204" charset="-122"/>
                <a:cs typeface="微软雅黑" panose="020B0503020204020204" charset="-122"/>
                <a:sym typeface="+mn-ea"/>
              </a:rPr>
              <a:t>PDF</a:t>
            </a:r>
            <a:r>
              <a:rPr lang="zh-CN" altLang="zh-CN" dirty="0">
                <a:latin typeface="微软雅黑" panose="020B0503020204020204" charset="-122"/>
                <a:ea typeface="微软雅黑" panose="020B0503020204020204" charset="-122"/>
                <a:cs typeface="微软雅黑" panose="020B0503020204020204" charset="-122"/>
                <a:sym typeface="+mn-ea"/>
              </a:rPr>
              <a:t>格式文件内容不可修改，带防伪水印，用于打印正式留存的报表</a:t>
            </a:r>
            <a:r>
              <a:rPr lang="zh-CN" altLang="zh-CN" dirty="0" smtClean="0">
                <a:latin typeface="微软雅黑" panose="020B0503020204020204" charset="-122"/>
                <a:ea typeface="微软雅黑" panose="020B0503020204020204" charset="-122"/>
                <a:cs typeface="微软雅黑" panose="020B0503020204020204" charset="-122"/>
                <a:sym typeface="+mn-ea"/>
              </a:rPr>
              <a:t>。</a:t>
            </a:r>
            <a:endParaRPr lang="zh-CN" altLang="zh-CN" dirty="0" smtClean="0">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1</a:t>
            </a:r>
            <a:r>
              <a:rPr lang="zh-CN" altLang="zh-CN" dirty="0">
                <a:latin typeface="微软雅黑" panose="020B0503020204020204" charset="-122"/>
                <a:ea typeface="微软雅黑" panose="020B0503020204020204" charset="-122"/>
                <a:cs typeface="微软雅黑" panose="020B0503020204020204" charset="-122"/>
                <a:sym typeface="+mn-ea"/>
              </a:rPr>
              <a:t>步：勾选功能操作按钮区域的【高级操作】选项框。</a:t>
            </a:r>
            <a:endParaRPr lang="zh-CN" altLang="zh-CN" dirty="0">
              <a:latin typeface="微软雅黑" panose="020B0503020204020204" charset="-122"/>
              <a:ea typeface="微软雅黑" panose="020B0503020204020204" charset="-122"/>
              <a:cs typeface="微软雅黑" panose="020B0503020204020204" charset="-122"/>
              <a:sym typeface="+mn-ea"/>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2</a:t>
            </a:r>
            <a:r>
              <a:rPr lang="zh-CN" altLang="zh-CN" dirty="0">
                <a:latin typeface="微软雅黑" panose="020B0503020204020204" charset="-122"/>
                <a:ea typeface="微软雅黑" panose="020B0503020204020204" charset="-122"/>
                <a:cs typeface="微软雅黑" panose="020B0503020204020204" charset="-122"/>
                <a:sym typeface="+mn-ea"/>
              </a:rPr>
              <a:t>步：点击【打印和导出】下拉列表。</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3</a:t>
            </a:r>
            <a:r>
              <a:rPr lang="zh-CN" altLang="zh-CN" dirty="0">
                <a:latin typeface="微软雅黑" panose="020B0503020204020204" charset="-122"/>
                <a:ea typeface="微软雅黑" panose="020B0503020204020204" charset="-122"/>
                <a:cs typeface="微软雅黑" panose="020B0503020204020204" charset="-122"/>
                <a:sym typeface="+mn-ea"/>
              </a:rPr>
              <a:t>步：选择【</a:t>
            </a:r>
            <a:r>
              <a:rPr lang="en-US" altLang="zh-CN" dirty="0">
                <a:latin typeface="微软雅黑" panose="020B0503020204020204" charset="-122"/>
                <a:ea typeface="微软雅黑" panose="020B0503020204020204" charset="-122"/>
                <a:cs typeface="微软雅黑" panose="020B0503020204020204" charset="-122"/>
                <a:sym typeface="+mn-ea"/>
              </a:rPr>
              <a:t>PDF</a:t>
            </a:r>
            <a:r>
              <a:rPr lang="zh-CN" altLang="zh-CN" dirty="0">
                <a:latin typeface="微软雅黑" panose="020B0503020204020204" charset="-122"/>
                <a:ea typeface="微软雅黑" panose="020B0503020204020204" charset="-122"/>
                <a:cs typeface="微软雅黑" panose="020B0503020204020204" charset="-122"/>
                <a:sym typeface="+mn-ea"/>
              </a:rPr>
              <a:t>格式导出打印报表】项，系统会生成当前报表的</a:t>
            </a:r>
            <a:r>
              <a:rPr lang="en-US" altLang="zh-CN" dirty="0">
                <a:latin typeface="微软雅黑" panose="020B0503020204020204" charset="-122"/>
                <a:ea typeface="微软雅黑" panose="020B0503020204020204" charset="-122"/>
                <a:cs typeface="微软雅黑" panose="020B0503020204020204" charset="-122"/>
                <a:sym typeface="+mn-ea"/>
              </a:rPr>
              <a:t> PDF</a:t>
            </a:r>
            <a:r>
              <a:rPr lang="zh-CN" altLang="zh-CN" dirty="0">
                <a:latin typeface="微软雅黑" panose="020B0503020204020204" charset="-122"/>
                <a:ea typeface="微软雅黑" panose="020B0503020204020204" charset="-122"/>
                <a:cs typeface="微软雅黑" panose="020B0503020204020204" charset="-122"/>
                <a:sym typeface="+mn-ea"/>
              </a:rPr>
              <a:t>文件，然后显示文件下载对话框，提示用户打开文件或把文件保存到本地机上。</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 4</a:t>
            </a:r>
            <a:r>
              <a:rPr lang="zh-CN" altLang="zh-CN" dirty="0">
                <a:latin typeface="微软雅黑" panose="020B0503020204020204" charset="-122"/>
                <a:ea typeface="微软雅黑" panose="020B0503020204020204" charset="-122"/>
                <a:cs typeface="微软雅黑" panose="020B0503020204020204" charset="-122"/>
                <a:sym typeface="+mn-ea"/>
              </a:rPr>
              <a:t>步，打开下载的文件，并执行打印操作即可。</a:t>
            </a:r>
            <a:endParaRPr lang="zh-CN" altLang="en-US"/>
          </a:p>
        </p:txBody>
      </p:sp>
      <p:sp>
        <p:nvSpPr>
          <p:cNvPr id="2" name="文本框 1"/>
          <p:cNvSpPr txBox="true"/>
          <p:nvPr/>
        </p:nvSpPr>
        <p:spPr>
          <a:xfrm>
            <a:off x="1232535" y="1174115"/>
            <a:ext cx="1402080" cy="460375"/>
          </a:xfrm>
          <a:prstGeom prst="rect">
            <a:avLst/>
          </a:prstGeom>
          <a:noFill/>
        </p:spPr>
        <p:txBody>
          <a:bodyPr wrap="none" rtlCol="0" anchor="t">
            <a:spAutoFit/>
          </a:bodyPr>
          <a:lstStyle/>
          <a:p>
            <a:pPr algn="l"/>
            <a:r>
              <a:rPr lang="zh-CN" altLang="en-US" sz="2400" b="1"/>
              <a:t>打印报表</a:t>
            </a:r>
            <a:endParaRPr lang="zh-CN" altLang="en-US" sz="2400" b="1"/>
          </a:p>
        </p:txBody>
      </p:sp>
      <p:sp>
        <p:nvSpPr>
          <p:cNvPr id="8" name="椭圆 7"/>
          <p:cNvSpPr/>
          <p:nvPr/>
        </p:nvSpPr>
        <p:spPr>
          <a:xfrm>
            <a:off x="6303010" y="4914900"/>
            <a:ext cx="1196975" cy="337820"/>
          </a:xfrm>
          <a:prstGeom prst="ellipse">
            <a:avLst/>
          </a:prstGeom>
          <a:noFill/>
          <a:ln w="190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endCxn id="6" idx="0"/>
          </p:cNvCxnSpPr>
          <p:nvPr/>
        </p:nvCxnSpPr>
        <p:spPr>
          <a:xfrm flipH="true">
            <a:off x="2146935" y="5380990"/>
            <a:ext cx="265430" cy="137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2" name="文本框 1"/>
          <p:cNvSpPr txBox="true"/>
          <p:nvPr/>
        </p:nvSpPr>
        <p:spPr>
          <a:xfrm>
            <a:off x="884555" y="1227455"/>
            <a:ext cx="3027680" cy="521970"/>
          </a:xfrm>
          <a:prstGeom prst="rect">
            <a:avLst/>
          </a:prstGeom>
          <a:noFill/>
        </p:spPr>
        <p:txBody>
          <a:bodyPr wrap="none" rtlCol="0" anchor="t">
            <a:spAutoFit/>
          </a:bodyPr>
          <a:lstStyle/>
          <a:p>
            <a:r>
              <a:rPr lang="zh-CN" altLang="en-US" sz="2800" b="1" dirty="0" smtClean="0">
                <a:sym typeface="+mn-ea"/>
              </a:rPr>
              <a:t>（二）移动端填报</a:t>
            </a:r>
            <a:endParaRPr lang="zh-CN" altLang="en-US" sz="2800" b="1" dirty="0" smtClean="0">
              <a:sym typeface="+mn-ea"/>
            </a:endParaRPr>
          </a:p>
        </p:txBody>
      </p:sp>
      <p:sp>
        <p:nvSpPr>
          <p:cNvPr id="3" name="文本框 2"/>
          <p:cNvSpPr txBox="true"/>
          <p:nvPr/>
        </p:nvSpPr>
        <p:spPr>
          <a:xfrm>
            <a:off x="5067300" y="1751330"/>
            <a:ext cx="6685915" cy="3553460"/>
          </a:xfrm>
          <a:prstGeom prst="rect">
            <a:avLst/>
          </a:prstGeom>
          <a:noFill/>
        </p:spPr>
        <p:txBody>
          <a:bodyPr wrap="square" rtlCol="0" anchor="t">
            <a:spAutoFit/>
          </a:bodyPr>
          <a:lstStyle/>
          <a:p>
            <a:pPr indent="508000" fontAlgn="auto">
              <a:lnSpc>
                <a:spcPct val="125000"/>
              </a:lnSpc>
              <a:extLst>
                <a:ext uri="{35155182-B16C-46BC-9424-99874614C6A1}">
                  <wpsdc:indentchars xmlns:wpsdc="http://www.wps.cn/officeDocument/2017/drawingmlCustomData" val="200" checksum="282533468"/>
                </a:ext>
              </a:extLst>
            </a:pPr>
            <a:r>
              <a:rPr lang="zh-CN" altLang="en-US" sz="2000" dirty="0">
                <a:latin typeface="微软雅黑" panose="020B0503020204020204" charset="-122"/>
                <a:ea typeface="微软雅黑" panose="020B0503020204020204" charset="-122"/>
                <a:cs typeface="微软雅黑" panose="020B0503020204020204" charset="-122"/>
                <a:sym typeface="+mn-ea"/>
              </a:rPr>
              <a:t>所有手机均可登录下列网址</a:t>
            </a:r>
            <a:r>
              <a:rPr lang="zh-CN" altLang="en-US" sz="2000" dirty="0" smtClean="0">
                <a:latin typeface="微软雅黑" panose="020B0503020204020204" charset="-122"/>
                <a:ea typeface="微软雅黑" panose="020B0503020204020204" charset="-122"/>
                <a:cs typeface="微软雅黑" panose="020B0503020204020204" charset="-122"/>
                <a:sym typeface="+mn-ea"/>
              </a:rPr>
              <a:t>填报：</a:t>
            </a:r>
            <a:r>
              <a:rPr lang="en-US" altLang="zh-CN" sz="2000" dirty="0" smtClean="0">
                <a:latin typeface="微软雅黑" panose="020B0503020204020204" charset="-122"/>
                <a:ea typeface="微软雅黑" panose="020B0503020204020204" charset="-122"/>
                <a:cs typeface="微软雅黑" panose="020B0503020204020204" charset="-122"/>
                <a:sym typeface="+mn-ea"/>
              </a:rPr>
              <a:t>http://219.235.129.147/bjstat_web/pmi/login.html </a:t>
            </a:r>
            <a:endParaRPr lang="en-US" altLang="zh-CN" sz="2000" dirty="0" smtClean="0">
              <a:latin typeface="微软雅黑" panose="020B0503020204020204" charset="-122"/>
              <a:ea typeface="微软雅黑" panose="020B0503020204020204" charset="-122"/>
              <a:cs typeface="微软雅黑" panose="020B0503020204020204" charset="-122"/>
            </a:endParaRPr>
          </a:p>
          <a:p>
            <a:pPr indent="508000" fontAlgn="auto">
              <a:lnSpc>
                <a:spcPct val="125000"/>
              </a:lnSpc>
              <a:extLst>
                <a:ext uri="{35155182-B16C-46BC-9424-99874614C6A1}">
                  <wpsdc:indentchars xmlns:wpsdc="http://www.wps.cn/officeDocument/2017/drawingmlCustomData" val="200" checksum="282533468"/>
                </a:ext>
              </a:extLst>
            </a:pPr>
            <a:r>
              <a:rPr lang="zh-CN" altLang="en-US" sz="2000" dirty="0" smtClean="0">
                <a:latin typeface="微软雅黑" panose="020B0503020204020204" charset="-122"/>
                <a:ea typeface="微软雅黑" panose="020B0503020204020204" charset="-122"/>
                <a:cs typeface="微软雅黑" panose="020B0503020204020204" charset="-122"/>
                <a:sym typeface="+mn-ea"/>
              </a:rPr>
              <a:t>登录系统的用户名为企业组织机构代码，口令密码与平台端一致，电话号码为企业账号信息中的联系电话号码，电话区号可不输或者输全，然后点击登录按钮，界面跳转到采购经理调查问卷界面。</a:t>
            </a:r>
            <a:endParaRPr lang="en-US" altLang="zh-CN" sz="2000" dirty="0" smtClean="0">
              <a:latin typeface="微软雅黑" panose="020B0503020204020204" charset="-122"/>
              <a:ea typeface="微软雅黑" panose="020B0503020204020204" charset="-122"/>
              <a:cs typeface="微软雅黑" panose="020B0503020204020204" charset="-122"/>
              <a:sym typeface="+mn-ea"/>
            </a:endParaRPr>
          </a:p>
          <a:p>
            <a:pPr indent="508000" fontAlgn="auto">
              <a:lnSpc>
                <a:spcPct val="125000"/>
              </a:lnSpc>
              <a:extLst>
                <a:ext uri="{35155182-B16C-46BC-9424-99874614C6A1}">
                  <wpsdc:indentchars xmlns:wpsdc="http://www.wps.cn/officeDocument/2017/drawingmlCustomData" val="200" checksum="282533468"/>
                </a:ext>
              </a:extLst>
            </a:pPr>
            <a:r>
              <a:rPr lang="zh-CN" altLang="zh-CN" sz="2000" dirty="0" smtClean="0">
                <a:latin typeface="微软雅黑" panose="020B0503020204020204" charset="-122"/>
                <a:ea typeface="微软雅黑" panose="020B0503020204020204" charset="-122"/>
                <a:cs typeface="微软雅黑" panose="020B0503020204020204" charset="-122"/>
                <a:sym typeface="+mn-ea"/>
              </a:rPr>
              <a:t>填写</a:t>
            </a:r>
            <a:r>
              <a:rPr lang="zh-CN" altLang="zh-CN" sz="2000" dirty="0">
                <a:latin typeface="微软雅黑" panose="020B0503020204020204" charset="-122"/>
                <a:ea typeface="微软雅黑" panose="020B0503020204020204" charset="-122"/>
                <a:cs typeface="微软雅黑" panose="020B0503020204020204" charset="-122"/>
                <a:sym typeface="+mn-ea"/>
              </a:rPr>
              <a:t>问卷时，选择题可直接进行点选；填空题需点选答题横线，再输入文字；切换题目时可左右滑动手机屏幕。</a:t>
            </a:r>
            <a:endParaRPr lang="zh-CN" altLang="zh-CN" sz="2000" dirty="0">
              <a:latin typeface="微软雅黑" panose="020B0503020204020204" charset="-122"/>
              <a:ea typeface="微软雅黑" panose="020B0503020204020204" charset="-122"/>
              <a:cs typeface="微软雅黑" panose="020B0503020204020204" charset="-122"/>
            </a:endParaRPr>
          </a:p>
          <a:p>
            <a:pPr indent="508000" fontAlgn="auto">
              <a:lnSpc>
                <a:spcPct val="125000"/>
              </a:lnSpc>
              <a:extLst>
                <a:ext uri="{35155182-B16C-46BC-9424-99874614C6A1}">
                  <wpsdc:indentchars xmlns:wpsdc="http://www.wps.cn/officeDocument/2017/drawingmlCustomData" val="200" checksum="282533468"/>
                </a:ext>
              </a:extLst>
            </a:pPr>
            <a:r>
              <a:rPr lang="zh-CN" altLang="zh-CN" sz="2000" dirty="0">
                <a:latin typeface="微软雅黑" panose="020B0503020204020204" charset="-122"/>
                <a:ea typeface="微软雅黑" panose="020B0503020204020204" charset="-122"/>
                <a:cs typeface="微软雅黑" panose="020B0503020204020204" charset="-122"/>
                <a:sym typeface="+mn-ea"/>
              </a:rPr>
              <a:t>题中会有默认数据“</a:t>
            </a:r>
            <a:r>
              <a:rPr lang="en-US" altLang="zh-CN" sz="2000" dirty="0">
                <a:latin typeface="微软雅黑" panose="020B0503020204020204" charset="-122"/>
                <a:ea typeface="微软雅黑" panose="020B0503020204020204" charset="-122"/>
                <a:cs typeface="微软雅黑" panose="020B0503020204020204" charset="-122"/>
                <a:sym typeface="+mn-ea"/>
              </a:rPr>
              <a:t>0</a:t>
            </a:r>
            <a:r>
              <a:rPr lang="zh-CN" altLang="zh-CN" sz="2000" dirty="0">
                <a:latin typeface="微软雅黑" panose="020B0503020204020204" charset="-122"/>
                <a:ea typeface="微软雅黑" panose="020B0503020204020204" charset="-122"/>
                <a:cs typeface="微软雅黑" panose="020B0503020204020204" charset="-122"/>
                <a:sym typeface="+mn-ea"/>
              </a:rPr>
              <a:t>”，如果不修改请将“</a:t>
            </a:r>
            <a:r>
              <a:rPr lang="en-US" altLang="zh-CN" sz="2000" dirty="0">
                <a:latin typeface="微软雅黑" panose="020B0503020204020204" charset="-122"/>
                <a:ea typeface="微软雅黑" panose="020B0503020204020204" charset="-122"/>
                <a:cs typeface="微软雅黑" panose="020B0503020204020204" charset="-122"/>
                <a:sym typeface="+mn-ea"/>
              </a:rPr>
              <a:t>0</a:t>
            </a:r>
            <a:r>
              <a:rPr lang="zh-CN" altLang="zh-CN" sz="2000" dirty="0">
                <a:latin typeface="微软雅黑" panose="020B0503020204020204" charset="-122"/>
                <a:ea typeface="微软雅黑" panose="020B0503020204020204" charset="-122"/>
                <a:cs typeface="微软雅黑" panose="020B0503020204020204" charset="-122"/>
                <a:sym typeface="+mn-ea"/>
              </a:rPr>
              <a:t>”删掉。</a:t>
            </a:r>
            <a:endParaRPr lang="zh-CN" altLang="en-US" sz="2000" dirty="0">
              <a:latin typeface="微软雅黑" panose="020B0503020204020204" charset="-122"/>
              <a:ea typeface="微软雅黑" panose="020B0503020204020204" charset="-122"/>
              <a:cs typeface="微软雅黑" panose="020B0503020204020204" charset="-122"/>
            </a:endParaRPr>
          </a:p>
        </p:txBody>
      </p:sp>
      <p:pic>
        <p:nvPicPr>
          <p:cNvPr id="6" name="图片 5"/>
          <p:cNvPicPr/>
          <p:nvPr/>
        </p:nvPicPr>
        <p:blipFill>
          <a:blip r:embed="rId1" cstate="print">
            <a:extLst>
              <a:ext uri="{28A0092B-C50C-407E-A947-70E740481C1C}">
                <a14:useLocalDpi xmlns:a14="http://schemas.microsoft.com/office/drawing/2010/main" val="false"/>
              </a:ext>
            </a:extLst>
          </a:blip>
          <a:stretch>
            <a:fillRect/>
          </a:stretch>
        </p:blipFill>
        <p:spPr>
          <a:xfrm>
            <a:off x="1414780" y="1978660"/>
            <a:ext cx="3194685" cy="4673600"/>
          </a:xfrm>
          <a:prstGeom prst="rect">
            <a:avLst/>
          </a:prstGeom>
        </p:spPr>
      </p:pic>
      <p:sp>
        <p:nvSpPr>
          <p:cNvPr id="8" name="椭圆 7"/>
          <p:cNvSpPr/>
          <p:nvPr/>
        </p:nvSpPr>
        <p:spPr>
          <a:xfrm>
            <a:off x="1864995" y="4555490"/>
            <a:ext cx="857885" cy="326390"/>
          </a:xfrm>
          <a:prstGeom prst="ellipse">
            <a:avLst/>
          </a:prstGeom>
          <a:noFill/>
          <a:ln w="19050">
            <a:solidFill>
              <a:srgbClr val="FF0000"/>
            </a:solidFill>
          </a:ln>
          <a:extLst>
            <a:ext uri="{909E8E84-426E-40DD-AFC4-6F175D3DCCD1}">
              <a14:hiddenFill xmlns:a14="http://schemas.microsoft.com/office/drawing/2010/main">
                <a:solidFill>
                  <a:srgbClr val="EFE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true"/>
          <p:nvPr/>
        </p:nvSpPr>
        <p:spPr>
          <a:xfrm>
            <a:off x="5085715" y="5763260"/>
            <a:ext cx="6658610" cy="645160"/>
          </a:xfrm>
          <a:prstGeom prst="rect">
            <a:avLst/>
          </a:prstGeom>
          <a:noFill/>
        </p:spPr>
        <p:txBody>
          <a:bodyPr wrap="square" rtlCol="0" anchor="t">
            <a:spAutoFit/>
          </a:bodyPr>
          <a:lstStyle/>
          <a:p>
            <a:pPr lvl="0" algn="l"/>
            <a:r>
              <a:rPr lang="en-US" altLang="zh-CN" b="1" dirty="0">
                <a:solidFill>
                  <a:srgbClr val="0070C0"/>
                </a:solidFill>
                <a:latin typeface="微软雅黑" panose="020B0503020204020204" charset="-122"/>
                <a:ea typeface="微软雅黑" panose="020B0503020204020204" charset="-122"/>
                <a:cs typeface="微软雅黑" panose="020B0503020204020204" charset="-122"/>
                <a:sym typeface="+mn-ea"/>
              </a:rPr>
              <a:t>       </a:t>
            </a:r>
            <a:r>
              <a:rPr lang="zh-CN" altLang="en-US" b="1" dirty="0">
                <a:solidFill>
                  <a:srgbClr val="0070C0"/>
                </a:solidFill>
                <a:latin typeface="微软雅黑" panose="020B0503020204020204" charset="-122"/>
                <a:ea typeface="微软雅黑" panose="020B0503020204020204" charset="-122"/>
                <a:cs typeface="微软雅黑" panose="020B0503020204020204" charset="-122"/>
                <a:sym typeface="+mn-ea"/>
              </a:rPr>
              <a:t>手机端更新后，少部分填写过分机号的企业在手机端登录时需使用</a:t>
            </a:r>
            <a:r>
              <a:rPr lang="en-US" altLang="zh-CN"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b="1" dirty="0">
                <a:solidFill>
                  <a:srgbClr val="0070C0"/>
                </a:solidFill>
                <a:latin typeface="微软雅黑" panose="020B0503020204020204" charset="-122"/>
                <a:ea typeface="微软雅黑" panose="020B0503020204020204" charset="-122"/>
                <a:cs typeface="微软雅黑" panose="020B0503020204020204" charset="-122"/>
                <a:sym typeface="+mn-ea"/>
              </a:rPr>
              <a:t>电话号码</a:t>
            </a:r>
            <a:r>
              <a:rPr lang="en-US" altLang="zh-CN"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b="1" dirty="0">
                <a:solidFill>
                  <a:srgbClr val="0070C0"/>
                </a:solidFill>
                <a:latin typeface="微软雅黑" panose="020B0503020204020204" charset="-122"/>
                <a:ea typeface="微软雅黑" panose="020B0503020204020204" charset="-122"/>
                <a:cs typeface="微软雅黑" panose="020B0503020204020204" charset="-122"/>
                <a:sym typeface="+mn-ea"/>
              </a:rPr>
              <a:t>分机号</a:t>
            </a:r>
            <a:r>
              <a:rPr lang="en-US" altLang="zh-CN" b="1" dirty="0">
                <a:solidFill>
                  <a:srgbClr val="0070C0"/>
                </a:solidFill>
                <a:latin typeface="微软雅黑" panose="020B0503020204020204" charset="-122"/>
                <a:ea typeface="微软雅黑" panose="020B0503020204020204" charset="-122"/>
                <a:cs typeface="微软雅黑" panose="020B0503020204020204" charset="-122"/>
                <a:sym typeface="+mn-ea"/>
              </a:rPr>
              <a:t>”</a:t>
            </a:r>
            <a:r>
              <a:rPr lang="zh-CN" altLang="en-US" b="1" dirty="0">
                <a:solidFill>
                  <a:srgbClr val="0070C0"/>
                </a:solidFill>
                <a:latin typeface="微软雅黑" panose="020B0503020204020204" charset="-122"/>
                <a:ea typeface="微软雅黑" panose="020B0503020204020204" charset="-122"/>
                <a:cs typeface="微软雅黑" panose="020B0503020204020204" charset="-122"/>
                <a:sym typeface="+mn-ea"/>
              </a:rPr>
              <a:t>的格式进行登录。</a:t>
            </a:r>
            <a:endParaRPr lang="zh-CN" altLang="en-US" b="1" dirty="0">
              <a:solidFill>
                <a:srgbClr val="0070C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sp>
        <p:nvSpPr>
          <p:cNvPr id="7" name="文本框 6"/>
          <p:cNvSpPr txBox="true"/>
          <p:nvPr/>
        </p:nvSpPr>
        <p:spPr>
          <a:xfrm>
            <a:off x="774700" y="1801495"/>
            <a:ext cx="1198880" cy="398780"/>
          </a:xfrm>
          <a:prstGeom prst="rect">
            <a:avLst/>
          </a:prstGeom>
          <a:noFill/>
        </p:spPr>
        <p:txBody>
          <a:bodyPr wrap="none" rtlCol="0" anchor="t">
            <a:spAutoFit/>
          </a:bodyPr>
          <a:lstStyle/>
          <a:p>
            <a:r>
              <a:rPr lang="zh-CN" altLang="en-US" sz="2000" b="1" dirty="0" smtClean="0">
                <a:latin typeface="微软雅黑" panose="020B0503020204020204" charset="-122"/>
                <a:ea typeface="微软雅黑" panose="020B0503020204020204" charset="-122"/>
                <a:sym typeface="+mn-ea"/>
              </a:rPr>
              <a:t>具体步骤</a:t>
            </a:r>
            <a:endParaRPr lang="zh-CN" altLang="en-US" sz="2000" b="1" dirty="0" smtClean="0">
              <a:latin typeface="微软雅黑" panose="020B0503020204020204" charset="-122"/>
              <a:ea typeface="微软雅黑" panose="020B0503020204020204" charset="-122"/>
              <a:sym typeface="+mn-ea"/>
            </a:endParaRPr>
          </a:p>
        </p:txBody>
      </p:sp>
      <p:sp>
        <p:nvSpPr>
          <p:cNvPr id="8" name="文本框 7"/>
          <p:cNvSpPr txBox="true"/>
          <p:nvPr/>
        </p:nvSpPr>
        <p:spPr>
          <a:xfrm>
            <a:off x="774700" y="2200275"/>
            <a:ext cx="4979035" cy="2553335"/>
          </a:xfrm>
          <a:prstGeom prst="rect">
            <a:avLst/>
          </a:prstGeom>
          <a:noFill/>
        </p:spPr>
        <p:txBody>
          <a:bodyPr wrap="square" rtlCol="0" anchor="t">
            <a:spAutoFit/>
          </a:bodyPr>
          <a:lstStyle/>
          <a:p>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1</a:t>
            </a:r>
            <a:r>
              <a:rPr lang="zh-CN" altLang="zh-CN" sz="2000" dirty="0">
                <a:latin typeface="微软雅黑" panose="020B0503020204020204" charset="-122"/>
                <a:ea typeface="微软雅黑" panose="020B0503020204020204" charset="-122"/>
                <a:cs typeface="微软雅黑" panose="020B0503020204020204" charset="-122"/>
                <a:sym typeface="+mn-ea"/>
              </a:rPr>
              <a:t>步：“录入</a:t>
            </a:r>
            <a:r>
              <a:rPr lang="en-US" altLang="zh-CN" sz="2000" dirty="0">
                <a:latin typeface="微软雅黑" panose="020B0503020204020204" charset="-122"/>
                <a:ea typeface="微软雅黑" panose="020B0503020204020204" charset="-122"/>
                <a:cs typeface="微软雅黑" panose="020B0503020204020204" charset="-122"/>
                <a:sym typeface="+mn-ea"/>
              </a:rPr>
              <a:t>/</a:t>
            </a:r>
            <a:r>
              <a:rPr lang="zh-CN" altLang="zh-CN" sz="2000" dirty="0">
                <a:latin typeface="微软雅黑" panose="020B0503020204020204" charset="-122"/>
                <a:ea typeface="微软雅黑" panose="020B0503020204020204" charset="-122"/>
                <a:cs typeface="微软雅黑" panose="020B0503020204020204" charset="-122"/>
                <a:sym typeface="+mn-ea"/>
              </a:rPr>
              <a:t>修改”数据（用户录入一个数据后，点击“</a:t>
            </a:r>
            <a:r>
              <a:rPr lang="en-US" altLang="zh-CN" sz="2000" dirty="0">
                <a:latin typeface="微软雅黑" panose="020B0503020204020204" charset="-122"/>
                <a:ea typeface="微软雅黑" panose="020B0503020204020204" charset="-122"/>
                <a:cs typeface="微软雅黑" panose="020B0503020204020204" charset="-122"/>
                <a:sym typeface="+mn-ea"/>
              </a:rPr>
              <a:t>&lt;</a:t>
            </a: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”&gt;</a:t>
            </a:r>
            <a:r>
              <a:rPr lang="zh-CN" altLang="zh-CN" sz="2000" dirty="0">
                <a:latin typeface="微软雅黑" panose="020B0503020204020204" charset="-122"/>
                <a:ea typeface="微软雅黑" panose="020B0503020204020204" charset="-122"/>
                <a:cs typeface="微软雅黑" panose="020B0503020204020204" charset="-122"/>
                <a:sym typeface="+mn-ea"/>
              </a:rPr>
              <a:t>”</a:t>
            </a:r>
            <a:r>
              <a:rPr lang="en-US" altLang="zh-CN" sz="2000" dirty="0">
                <a:latin typeface="微软雅黑" panose="020B0503020204020204" charset="-122"/>
                <a:ea typeface="微软雅黑" panose="020B0503020204020204" charset="-122"/>
                <a:cs typeface="微软雅黑" panose="020B0503020204020204" charset="-122"/>
                <a:sym typeface="+mn-ea"/>
              </a:rPr>
              <a:t> </a:t>
            </a:r>
            <a:r>
              <a:rPr lang="zh-CN" altLang="zh-CN" sz="2000" dirty="0">
                <a:latin typeface="微软雅黑" panose="020B0503020204020204" charset="-122"/>
                <a:ea typeface="微软雅黑" panose="020B0503020204020204" charset="-122"/>
                <a:cs typeface="微软雅黑" panose="020B0503020204020204" charset="-122"/>
                <a:sym typeface="+mn-ea"/>
              </a:rPr>
              <a:t>符号，或者在屏幕上向左或右滑动，可以切换到上一题或下一题）</a:t>
            </a:r>
            <a:r>
              <a:rPr lang="zh-CN" altLang="zh-CN" sz="2000" dirty="0" smtClean="0">
                <a:latin typeface="微软雅黑" panose="020B0503020204020204" charset="-122"/>
                <a:ea typeface="微软雅黑" panose="020B0503020204020204" charset="-122"/>
                <a:cs typeface="微软雅黑" panose="020B0503020204020204" charset="-122"/>
                <a:sym typeface="+mn-ea"/>
              </a:rPr>
              <a:t>。</a:t>
            </a:r>
            <a:endParaRPr lang="zh-CN" altLang="zh-CN" sz="2000" dirty="0" smtClean="0">
              <a:latin typeface="微软雅黑" panose="020B0503020204020204" charset="-122"/>
              <a:ea typeface="微软雅黑" panose="020B0503020204020204" charset="-122"/>
              <a:cs typeface="微软雅黑" panose="020B0503020204020204" charset="-122"/>
              <a:sym typeface="+mn-ea"/>
            </a:endParaRPr>
          </a:p>
          <a:p>
            <a:r>
              <a:rPr lang="zh-CN" altLang="zh-CN" sz="2000" dirty="0" smtClean="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2</a:t>
            </a:r>
            <a:r>
              <a:rPr lang="zh-CN" altLang="zh-CN" sz="2000" dirty="0">
                <a:latin typeface="微软雅黑" panose="020B0503020204020204" charset="-122"/>
                <a:ea typeface="微软雅黑" panose="020B0503020204020204" charset="-122"/>
                <a:cs typeface="微软雅黑" panose="020B0503020204020204" charset="-122"/>
                <a:sym typeface="+mn-ea"/>
              </a:rPr>
              <a:t>步：点击【暂存】按钮，保存数据（用户应随时保存</a:t>
            </a:r>
            <a:r>
              <a:rPr lang="zh-CN" altLang="zh-CN" sz="2000" dirty="0" smtClean="0">
                <a:latin typeface="微软雅黑" panose="020B0503020204020204" charset="-122"/>
                <a:ea typeface="微软雅黑" panose="020B0503020204020204" charset="-122"/>
                <a:cs typeface="微软雅黑" panose="020B0503020204020204" charset="-122"/>
                <a:sym typeface="+mn-ea"/>
              </a:rPr>
              <a:t>数据，以防新录入的数据丢失）</a:t>
            </a:r>
            <a:r>
              <a:rPr lang="zh-CN" altLang="en-US" sz="2000" dirty="0" smtClean="0">
                <a:latin typeface="微软雅黑" panose="020B0503020204020204" charset="-122"/>
                <a:ea typeface="微软雅黑" panose="020B0503020204020204" charset="-122"/>
                <a:cs typeface="微软雅黑" panose="020B0503020204020204" charset="-122"/>
                <a:sym typeface="+mn-ea"/>
              </a:rPr>
              <a:t>。</a:t>
            </a:r>
            <a:endParaRPr lang="en-US" altLang="zh-CN" sz="2000" dirty="0" smtClean="0">
              <a:latin typeface="微软雅黑" panose="020B0503020204020204" charset="-122"/>
              <a:ea typeface="微软雅黑" panose="020B0503020204020204" charset="-122"/>
              <a:cs typeface="微软雅黑" panose="020B0503020204020204" charset="-122"/>
            </a:endParaRPr>
          </a:p>
          <a:p>
            <a:r>
              <a:rPr lang="zh-CN" altLang="zh-CN" sz="2000" dirty="0">
                <a:latin typeface="微软雅黑" panose="020B0503020204020204" charset="-122"/>
                <a:ea typeface="微软雅黑" panose="020B0503020204020204" charset="-122"/>
                <a:cs typeface="微软雅黑" panose="020B0503020204020204" charset="-122"/>
                <a:sym typeface="+mn-ea"/>
              </a:rPr>
              <a:t>第</a:t>
            </a:r>
            <a:r>
              <a:rPr lang="en-US" altLang="zh-CN" sz="2000" dirty="0">
                <a:latin typeface="微软雅黑" panose="020B0503020204020204" charset="-122"/>
                <a:ea typeface="微软雅黑" panose="020B0503020204020204" charset="-122"/>
                <a:cs typeface="微软雅黑" panose="020B0503020204020204" charset="-122"/>
                <a:sym typeface="+mn-ea"/>
              </a:rPr>
              <a:t>3</a:t>
            </a:r>
            <a:r>
              <a:rPr lang="zh-CN" altLang="zh-CN" sz="2000" dirty="0">
                <a:latin typeface="微软雅黑" panose="020B0503020204020204" charset="-122"/>
                <a:ea typeface="微软雅黑" panose="020B0503020204020204" charset="-122"/>
                <a:cs typeface="微软雅黑" panose="020B0503020204020204" charset="-122"/>
                <a:sym typeface="+mn-ea"/>
              </a:rPr>
              <a:t>步：点击【审核】按钮，执行数据审核</a:t>
            </a:r>
            <a:r>
              <a:rPr lang="zh-CN" altLang="zh-CN" sz="2000" dirty="0" smtClean="0">
                <a:latin typeface="微软雅黑" panose="020B0503020204020204" charset="-122"/>
                <a:ea typeface="微软雅黑" panose="020B0503020204020204" charset="-122"/>
                <a:cs typeface="微软雅黑" panose="020B0503020204020204" charset="-122"/>
                <a:sym typeface="+mn-ea"/>
              </a:rPr>
              <a:t>。</a:t>
            </a:r>
            <a:endParaRPr lang="zh-CN" altLang="zh-CN" sz="2000" dirty="0">
              <a:latin typeface="微软雅黑" panose="020B0503020204020204" charset="-122"/>
              <a:ea typeface="微软雅黑" panose="020B0503020204020204" charset="-122"/>
              <a:cs typeface="微软雅黑" panose="020B0503020204020204" charset="-122"/>
            </a:endParaRPr>
          </a:p>
        </p:txBody>
      </p:sp>
      <p:pic>
        <p:nvPicPr>
          <p:cNvPr id="10" name="图片 9"/>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6392438" y="2127026"/>
            <a:ext cx="2217750" cy="3921211"/>
          </a:xfrm>
          <a:prstGeom prst="rect">
            <a:avLst/>
          </a:prstGeom>
          <a:noFill/>
          <a:ln>
            <a:noFill/>
          </a:ln>
        </p:spPr>
      </p:pic>
      <p:pic>
        <p:nvPicPr>
          <p:cNvPr id="9" name="图片 8"/>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9054032" y="2127077"/>
            <a:ext cx="2217750" cy="3921211"/>
          </a:xfrm>
          <a:prstGeom prst="rect">
            <a:avLst/>
          </a:prstGeom>
          <a:noFill/>
          <a:ln>
            <a:noFill/>
          </a:ln>
        </p:spPr>
      </p:pic>
      <p:sp>
        <p:nvSpPr>
          <p:cNvPr id="11" name="文本框 10"/>
          <p:cNvSpPr txBox="true"/>
          <p:nvPr/>
        </p:nvSpPr>
        <p:spPr>
          <a:xfrm>
            <a:off x="543560" y="5060315"/>
            <a:ext cx="5568950" cy="1419860"/>
          </a:xfrm>
          <a:prstGeom prst="rect">
            <a:avLst/>
          </a:prstGeom>
          <a:noFill/>
        </p:spPr>
        <p:txBody>
          <a:bodyPr wrap="square" rtlCol="0" anchor="t">
            <a:spAutoFit/>
          </a:bodyPr>
          <a:lstStyle/>
          <a:p>
            <a:pPr lvl="0" algn="l" fontAlgn="auto">
              <a:lnSpc>
                <a:spcPct val="120000"/>
              </a:lnSpc>
            </a:pPr>
            <a:r>
              <a:rPr lang="en-US"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zh-CN" b="1" dirty="0">
                <a:solidFill>
                  <a:srgbClr val="FF0000"/>
                </a:solidFill>
                <a:latin typeface="微软雅黑" panose="020B0503020204020204" charset="-122"/>
                <a:ea typeface="微软雅黑" panose="020B0503020204020204" charset="-122"/>
                <a:cs typeface="微软雅黑" panose="020B0503020204020204" charset="-122"/>
                <a:sym typeface="+mn-ea"/>
              </a:rPr>
              <a:t>问卷界面无法滑动、文字输入不了、问卷界面闪退。</a:t>
            </a:r>
            <a:endParaRPr lang="zh-CN" altLang="zh-CN" dirty="0">
              <a:latin typeface="微软雅黑" panose="020B0503020204020204" charset="-122"/>
              <a:ea typeface="微软雅黑" panose="020B0503020204020204" charset="-122"/>
              <a:cs typeface="微软雅黑" panose="020B0503020204020204" charset="-122"/>
              <a:sym typeface="+mn-ea"/>
            </a:endParaRPr>
          </a:p>
          <a:p>
            <a:pPr lvl="0" algn="l"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       1、确保手机网络顺畅，手机内存充足。</a:t>
            </a:r>
            <a:endParaRPr lang="zh-CN" altLang="zh-CN" dirty="0">
              <a:latin typeface="微软雅黑" panose="020B0503020204020204" charset="-122"/>
              <a:ea typeface="微软雅黑" panose="020B0503020204020204" charset="-122"/>
              <a:cs typeface="微软雅黑" panose="020B0503020204020204" charset="-122"/>
              <a:sym typeface="+mn-ea"/>
            </a:endParaRPr>
          </a:p>
          <a:p>
            <a:pPr lvl="0" algn="l"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    </a:t>
            </a:r>
            <a:r>
              <a:rPr lang="zh-CN" altLang="zh-CN" b="1" dirty="0">
                <a:latin typeface="微软雅黑" panose="020B0503020204020204" charset="-122"/>
                <a:ea typeface="微软雅黑" panose="020B0503020204020204" charset="-122"/>
                <a:cs typeface="微软雅黑" panose="020B0503020204020204" charset="-122"/>
                <a:sym typeface="+mn-ea"/>
              </a:rPr>
              <a:t>   2、不要在微信群中直接点击问卷链接，而是把问卷链接复制到手机自带的浏览器中打开填报。</a:t>
            </a:r>
            <a:endParaRPr lang="zh-CN" altLang="zh-CN" b="1"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true"/>
          <p:nvPr/>
        </p:nvSpPr>
        <p:spPr>
          <a:xfrm>
            <a:off x="670560" y="1188720"/>
            <a:ext cx="3027680" cy="521970"/>
          </a:xfrm>
          <a:prstGeom prst="rect">
            <a:avLst/>
          </a:prstGeom>
          <a:noFill/>
        </p:spPr>
        <p:txBody>
          <a:bodyPr wrap="none" rtlCol="0" anchor="t">
            <a:spAutoFit/>
          </a:bodyPr>
          <a:lstStyle/>
          <a:p>
            <a:r>
              <a:rPr lang="zh-CN" altLang="en-US" sz="2800" b="1" dirty="0" smtClean="0">
                <a:sym typeface="+mn-ea"/>
              </a:rPr>
              <a:t>（二）移动端填报</a:t>
            </a:r>
            <a:endParaRPr lang="zh-CN" altLang="en-US" sz="2800" b="1" dirty="0" smtClean="0">
              <a:sym typeface="+mn-e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670559" y="10161"/>
            <a:ext cx="10850563" cy="1028699"/>
          </a:xfrm>
        </p:spPr>
        <p:txBody>
          <a:bodyPr/>
          <a:lstStyle/>
          <a:p>
            <a:r>
              <a:rPr lang="zh-CN" altLang="en-US" sz="3200" dirty="0" smtClean="0">
                <a:solidFill>
                  <a:srgbClr val="0070C0"/>
                </a:solidFill>
              </a:rPr>
              <a:t>三、网报指南</a:t>
            </a:r>
            <a:endParaRPr lang="zh-CN" altLang="en-US" sz="3200" dirty="0" smtClean="0">
              <a:solidFill>
                <a:srgbClr val="0070C0"/>
              </a:solidFill>
            </a:endParaRPr>
          </a:p>
        </p:txBody>
      </p:sp>
      <p:pic>
        <p:nvPicPr>
          <p:cNvPr id="8" name="图片 7"/>
          <p:cNvPicPr/>
          <p:nvPr/>
        </p:nvPicPr>
        <p:blipFill>
          <a:blip r:embed="rId1" cstate="print">
            <a:extLst>
              <a:ext uri="{28A0092B-C50C-407E-A947-70E740481C1C}">
                <a14:useLocalDpi xmlns:a14="http://schemas.microsoft.com/office/drawing/2010/main" val="false"/>
              </a:ext>
            </a:extLst>
          </a:blip>
          <a:srcRect/>
          <a:stretch>
            <a:fillRect/>
          </a:stretch>
        </p:blipFill>
        <p:spPr bwMode="auto">
          <a:xfrm>
            <a:off x="5809615" y="2113915"/>
            <a:ext cx="2711072" cy="4127156"/>
          </a:xfrm>
          <a:prstGeom prst="rect">
            <a:avLst/>
          </a:prstGeom>
          <a:noFill/>
          <a:ln>
            <a:noFill/>
          </a:ln>
        </p:spPr>
      </p:pic>
      <p:sp>
        <p:nvSpPr>
          <p:cNvPr id="9" name="文本框 8"/>
          <p:cNvSpPr txBox="true"/>
          <p:nvPr/>
        </p:nvSpPr>
        <p:spPr>
          <a:xfrm>
            <a:off x="842010" y="2075815"/>
            <a:ext cx="4886960" cy="4741545"/>
          </a:xfrm>
          <a:prstGeom prst="rect">
            <a:avLst/>
          </a:prstGeom>
          <a:noFill/>
        </p:spPr>
        <p:txBody>
          <a:bodyPr wrap="square" rtlCol="0" anchor="t">
            <a:spAutoFit/>
          </a:bodyPr>
          <a:lstStyle/>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4</a:t>
            </a:r>
            <a:r>
              <a:rPr lang="zh-CN" altLang="zh-CN" dirty="0">
                <a:latin typeface="微软雅黑" panose="020B0503020204020204" charset="-122"/>
                <a:ea typeface="微软雅黑" panose="020B0503020204020204" charset="-122"/>
                <a:cs typeface="微软雅黑" panose="020B0503020204020204" charset="-122"/>
                <a:sym typeface="+mn-ea"/>
              </a:rPr>
              <a:t>步：在错误列表中点击一条错误，填报题目滑动到与错误编码相对应的题目界面下。</a:t>
            </a:r>
            <a:endParaRPr lang="zh-CN" altLang="en-US"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smtClean="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5</a:t>
            </a:r>
            <a:r>
              <a:rPr lang="zh-CN" altLang="zh-CN" dirty="0">
                <a:latin typeface="微软雅黑" panose="020B0503020204020204" charset="-122"/>
                <a:ea typeface="微软雅黑" panose="020B0503020204020204" charset="-122"/>
                <a:cs typeface="微软雅黑" panose="020B0503020204020204" charset="-122"/>
                <a:sym typeface="+mn-ea"/>
              </a:rPr>
              <a:t>步：按错误提示，修改问卷答案或正确填写澄清说明。</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6</a:t>
            </a:r>
            <a:r>
              <a:rPr lang="zh-CN" altLang="zh-CN" dirty="0">
                <a:latin typeface="微软雅黑" panose="020B0503020204020204" charset="-122"/>
                <a:ea typeface="微软雅黑" panose="020B0503020204020204" charset="-122"/>
                <a:cs typeface="微软雅黑" panose="020B0503020204020204" charset="-122"/>
                <a:sym typeface="+mn-ea"/>
              </a:rPr>
              <a:t>步：输入完毕，点击【暂存】按钮。</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7</a:t>
            </a:r>
            <a:r>
              <a:rPr lang="zh-CN" altLang="zh-CN" dirty="0">
                <a:latin typeface="微软雅黑" panose="020B0503020204020204" charset="-122"/>
                <a:ea typeface="微软雅黑" panose="020B0503020204020204" charset="-122"/>
                <a:cs typeface="微软雅黑" panose="020B0503020204020204" charset="-122"/>
                <a:sym typeface="+mn-ea"/>
              </a:rPr>
              <a:t>步：全部审核错误处理完毕，点击【上报】按钮，等待系统提示“提交成功”。</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第</a:t>
            </a:r>
            <a:r>
              <a:rPr lang="en-US" altLang="zh-CN" dirty="0">
                <a:latin typeface="微软雅黑" panose="020B0503020204020204" charset="-122"/>
                <a:ea typeface="微软雅黑" panose="020B0503020204020204" charset="-122"/>
                <a:cs typeface="微软雅黑" panose="020B0503020204020204" charset="-122"/>
                <a:sym typeface="+mn-ea"/>
              </a:rPr>
              <a:t>8</a:t>
            </a:r>
            <a:r>
              <a:rPr lang="zh-CN" altLang="zh-CN" dirty="0">
                <a:latin typeface="微软雅黑" panose="020B0503020204020204" charset="-122"/>
                <a:ea typeface="微软雅黑" panose="020B0503020204020204" charset="-122"/>
                <a:cs typeface="微软雅黑" panose="020B0503020204020204" charset="-122"/>
                <a:sym typeface="+mn-ea"/>
              </a:rPr>
              <a:t>步：提交成功后，系统提示上报数据成功，显示已上报调查问卷界面，数据状态从暂存变为已</a:t>
            </a:r>
            <a:r>
              <a:rPr lang="zh-CN" altLang="zh-CN" dirty="0" smtClean="0">
                <a:latin typeface="微软雅黑" panose="020B0503020204020204" charset="-122"/>
                <a:ea typeface="微软雅黑" panose="020B0503020204020204" charset="-122"/>
                <a:cs typeface="微软雅黑" panose="020B0503020204020204" charset="-122"/>
                <a:sym typeface="+mn-ea"/>
              </a:rPr>
              <a:t>上报</a:t>
            </a:r>
            <a:r>
              <a:rPr lang="zh-CN" altLang="en-US" dirty="0" smtClean="0">
                <a:latin typeface="微软雅黑" panose="020B0503020204020204" charset="-122"/>
                <a:ea typeface="微软雅黑" panose="020B0503020204020204" charset="-122"/>
                <a:cs typeface="微软雅黑" panose="020B0503020204020204" charset="-122"/>
                <a:sym typeface="+mn-ea"/>
              </a:rPr>
              <a:t>。</a:t>
            </a:r>
            <a:endParaRPr lang="en-US" altLang="zh-CN" dirty="0" smtClean="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查看数据：点击【查看数据】，查看已上报问卷内相关数据。</a:t>
            </a:r>
            <a:endParaRPr lang="zh-CN" altLang="zh-CN" dirty="0">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zh-CN" dirty="0">
                <a:latin typeface="微软雅黑" panose="020B0503020204020204" charset="-122"/>
                <a:ea typeface="微软雅黑" panose="020B0503020204020204" charset="-122"/>
                <a:cs typeface="微软雅黑" panose="020B0503020204020204" charset="-122"/>
                <a:sym typeface="+mn-ea"/>
              </a:rPr>
              <a:t>撤销上报：点击【撤销上报】，更改已上报数据状态为暂存，用户可继续填报表内信息。</a:t>
            </a:r>
            <a:endParaRPr lang="zh-CN" altLang="en-US"/>
          </a:p>
        </p:txBody>
      </p:sp>
      <p:sp>
        <p:nvSpPr>
          <p:cNvPr id="10" name="文本框 9"/>
          <p:cNvSpPr txBox="true"/>
          <p:nvPr/>
        </p:nvSpPr>
        <p:spPr>
          <a:xfrm>
            <a:off x="885190" y="1739265"/>
            <a:ext cx="1198880" cy="398780"/>
          </a:xfrm>
          <a:prstGeom prst="rect">
            <a:avLst/>
          </a:prstGeom>
          <a:noFill/>
        </p:spPr>
        <p:txBody>
          <a:bodyPr wrap="none" rtlCol="0" anchor="t">
            <a:spAutoFit/>
          </a:bodyPr>
          <a:lstStyle/>
          <a:p>
            <a:r>
              <a:rPr lang="zh-CN" altLang="en-US" sz="2000" b="1" dirty="0" smtClean="0">
                <a:latin typeface="微软雅黑" panose="020B0503020204020204" charset="-122"/>
                <a:ea typeface="微软雅黑" panose="020B0503020204020204" charset="-122"/>
                <a:sym typeface="+mn-ea"/>
              </a:rPr>
              <a:t>具体步骤</a:t>
            </a:r>
            <a:endParaRPr lang="zh-CN" altLang="en-US" sz="2000" b="1" dirty="0" smtClean="0">
              <a:latin typeface="微软雅黑" panose="020B0503020204020204" charset="-122"/>
              <a:ea typeface="微软雅黑" panose="020B0503020204020204" charset="-122"/>
              <a:sym typeface="+mn-ea"/>
            </a:endParaRPr>
          </a:p>
        </p:txBody>
      </p:sp>
      <p:pic>
        <p:nvPicPr>
          <p:cNvPr id="6" name="图片 5"/>
          <p:cNvPicPr>
            <a:picLocks noChangeAspect="true"/>
          </p:cNvPicPr>
          <p:nvPr/>
        </p:nvPicPr>
        <p:blipFill>
          <a:blip r:embed="rId2"/>
          <a:srcRect t="10756" r="-1496"/>
          <a:stretch>
            <a:fillRect/>
          </a:stretch>
        </p:blipFill>
        <p:spPr>
          <a:xfrm>
            <a:off x="8782050" y="2113915"/>
            <a:ext cx="2638425" cy="4126865"/>
          </a:xfrm>
          <a:prstGeom prst="rect">
            <a:avLst/>
          </a:prstGeom>
        </p:spPr>
      </p:pic>
      <p:sp>
        <p:nvSpPr>
          <p:cNvPr id="11" name="文本框 10"/>
          <p:cNvSpPr txBox="true"/>
          <p:nvPr/>
        </p:nvSpPr>
        <p:spPr>
          <a:xfrm>
            <a:off x="670560" y="1188720"/>
            <a:ext cx="3027680" cy="521970"/>
          </a:xfrm>
          <a:prstGeom prst="rect">
            <a:avLst/>
          </a:prstGeom>
          <a:noFill/>
        </p:spPr>
        <p:txBody>
          <a:bodyPr wrap="none" rtlCol="0" anchor="t">
            <a:spAutoFit/>
          </a:bodyPr>
          <a:lstStyle/>
          <a:p>
            <a:r>
              <a:rPr lang="zh-CN" altLang="en-US" sz="2800" b="1" dirty="0" smtClean="0">
                <a:sym typeface="+mn-ea"/>
              </a:rPr>
              <a:t>（二）移动端填报</a:t>
            </a:r>
            <a:endParaRPr lang="zh-CN" altLang="en-US" sz="2800" b="1" dirty="0" smtClean="0">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ctrTitle"/>
          </p:nvPr>
        </p:nvSpPr>
        <p:spPr>
          <a:xfrm>
            <a:off x="3701143" y="2749220"/>
            <a:ext cx="4789714" cy="1359998"/>
          </a:xfrm>
        </p:spPr>
        <p:txBody>
          <a:bodyPr>
            <a:normAutofit/>
          </a:bodyPr>
          <a:lstStyle/>
          <a:p>
            <a:r>
              <a:rPr lang="en-US" altLang="zh-CN" sz="7200" dirty="0" smtClean="0">
                <a:latin typeface="Aharoni" panose="02010803020104030203" charset="0"/>
                <a:ea typeface="DFKai-SB" panose="03000509000000000000" charset="-120"/>
                <a:cs typeface="Aharoni" panose="02010803020104030203" charset="0"/>
              </a:rPr>
              <a:t>Thanks</a:t>
            </a:r>
            <a:endParaRPr lang="en-US" altLang="zh-CN" sz="7200" dirty="0" smtClean="0">
              <a:latin typeface="Aharoni" panose="02010803020104030203" charset="0"/>
              <a:ea typeface="DFKai-SB" panose="03000509000000000000" charset="-120"/>
              <a:cs typeface="Aharoni" panose="02010803020104030203"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true"/>
          </p:cNvSpPr>
          <p:nvPr>
            <p:ph type="title"/>
          </p:nvPr>
        </p:nvSpPr>
        <p:spPr>
          <a:xfrm>
            <a:off x="3405474" y="3209670"/>
            <a:ext cx="5381045" cy="1678525"/>
          </a:xfrm>
        </p:spPr>
        <p:txBody>
          <a:bodyPr>
            <a:normAutofit/>
          </a:bodyPr>
          <a:lstStyle/>
          <a:p>
            <a:r>
              <a:rPr lang="zh-CN" altLang="en-US" sz="5400" dirty="0" smtClean="0"/>
              <a:t>总说明</a:t>
            </a:r>
            <a:endParaRPr lang="zh-CN" altLang="en-US" sz="5400" dirty="0" smtClean="0"/>
          </a:p>
        </p:txBody>
      </p:sp>
      <p:sp>
        <p:nvSpPr>
          <p:cNvPr id="7" name="文本框 6"/>
          <p:cNvSpPr txBox="true"/>
          <p:nvPr/>
        </p:nvSpPr>
        <p:spPr>
          <a:xfrm>
            <a:off x="5230573" y="1778017"/>
            <a:ext cx="1730849" cy="1089821"/>
          </a:xfrm>
          <a:prstGeom prst="rect">
            <a:avLst/>
          </a:prstGeom>
          <a:noFill/>
          <a:ln w="117475">
            <a:noFill/>
          </a:ln>
        </p:spPr>
        <p:txBody>
          <a:bodyPr wrap="none" rtlCol="0">
            <a:prstTxWarp prst="textPlain">
              <a:avLst/>
            </a:prstTxWarp>
            <a:spAutoFit/>
          </a:bodyPr>
          <a:lstStyle/>
          <a:p>
            <a:r>
              <a:rPr lang="en-US" altLang="zh-CN" sz="2400" spc="100" dirty="0">
                <a:solidFill>
                  <a:schemeClr val="accent3"/>
                </a:solidFill>
                <a:latin typeface="Impact" panose="020B0806030902050204" pitchFamily="34" charset="0"/>
                <a:cs typeface="Arial" panose="02080604020202020204" pitchFamily="34" charset="0"/>
              </a:rPr>
              <a:t>/01</a:t>
            </a:r>
            <a:endParaRPr lang="zh-CN" altLang="en-US" sz="2400" spc="100" dirty="0">
              <a:solidFill>
                <a:schemeClr val="accent3"/>
              </a:solidFill>
              <a:latin typeface="Impact" panose="020B0806030902050204" pitchFamily="34" charset="0"/>
              <a:cs typeface="Arial" panose="0208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
        <p:nvSpPr>
          <p:cNvPr id="4" name="文本框 3"/>
          <p:cNvSpPr txBox="true"/>
          <p:nvPr/>
        </p:nvSpPr>
        <p:spPr>
          <a:xfrm>
            <a:off x="829310" y="2087880"/>
            <a:ext cx="10501630" cy="4246245"/>
          </a:xfrm>
          <a:prstGeom prst="rect">
            <a:avLst/>
          </a:prstGeom>
          <a:noFill/>
        </p:spPr>
        <p:txBody>
          <a:bodyPr wrap="square" rtlCol="0">
            <a:spAutoFit/>
          </a:bodyPr>
          <a:lstStyle/>
          <a:p>
            <a:pPr indent="711200" algn="just" fontAlgn="auto">
              <a:lnSpc>
                <a:spcPct val="150000"/>
              </a:lnSpc>
              <a:extLst>
                <a:ext uri="{35155182-B16C-46BC-9424-99874614C6A1}">
                  <wpsdc:indentchars xmlns:wpsdc="http://www.wps.cn/officeDocument/2017/drawingmlCustomData" val="200" checksum="3773799597"/>
                </a:ext>
              </a:extLst>
            </a:pPr>
            <a:r>
              <a:rPr lang="zh-CN" altLang="zh-CN" sz="2800" dirty="0" smtClean="0"/>
              <a:t>采购</a:t>
            </a:r>
            <a:r>
              <a:rPr lang="zh-CN" altLang="zh-CN" sz="2800" dirty="0"/>
              <a:t>经理指数（</a:t>
            </a:r>
            <a:r>
              <a:rPr lang="en-US" altLang="zh-CN" sz="2800" dirty="0"/>
              <a:t>PMI</a:t>
            </a:r>
            <a:r>
              <a:rPr lang="zh-CN" altLang="zh-CN" sz="2800" dirty="0"/>
              <a:t>）是国际上通行的宏观经济监测指标，是衡量经济发展的重要指针，也是全球备受关注的先行指标之一</a:t>
            </a:r>
            <a:r>
              <a:rPr lang="zh-CN" altLang="zh-CN" sz="2800" dirty="0" smtClean="0"/>
              <a:t>。</a:t>
            </a:r>
            <a:endParaRPr lang="zh-CN" altLang="zh-CN" sz="2800" dirty="0" smtClean="0"/>
          </a:p>
          <a:p>
            <a:pPr indent="711200" algn="just" fontAlgn="auto">
              <a:lnSpc>
                <a:spcPct val="150000"/>
              </a:lnSpc>
              <a:extLst>
                <a:ext uri="{35155182-B16C-46BC-9424-99874614C6A1}">
                  <wpsdc:indentchars xmlns:wpsdc="http://www.wps.cn/officeDocument/2017/drawingmlCustomData" val="200" checksum="3773799597"/>
                </a:ext>
              </a:extLst>
            </a:pPr>
            <a:r>
              <a:rPr lang="zh-CN" sz="2800" dirty="0">
                <a:solidFill>
                  <a:schemeClr val="tx1"/>
                </a:solidFill>
              </a:rPr>
              <a:t>为了解宏观经济运行和企业生产经营状况，为政府及有关部门制定政策、实施管理提供参考依据，依照《中华人民共和国统计法》等相关法律法规，结合国际通行规则，制定北京采购经理调查统计报表制度。</a:t>
            </a:r>
            <a:endParaRPr lang="zh-CN" sz="2800" dirty="0">
              <a:solidFill>
                <a:schemeClr val="tx1"/>
              </a:solidFill>
            </a:endParaRPr>
          </a:p>
          <a:p>
            <a:pPr algn="just"/>
            <a:endParaRPr lang="zh-CN" altLang="en-US" dirty="0"/>
          </a:p>
        </p:txBody>
      </p:sp>
      <p:sp>
        <p:nvSpPr>
          <p:cNvPr id="5" name="文本框 4"/>
          <p:cNvSpPr txBox="true"/>
          <p:nvPr/>
        </p:nvSpPr>
        <p:spPr>
          <a:xfrm>
            <a:off x="1345565" y="1499235"/>
            <a:ext cx="2672080" cy="521970"/>
          </a:xfrm>
          <a:prstGeom prst="rect">
            <a:avLst/>
          </a:prstGeom>
          <a:noFill/>
        </p:spPr>
        <p:txBody>
          <a:bodyPr wrap="none" rtlCol="0" anchor="t">
            <a:spAutoFit/>
          </a:bodyPr>
          <a:lstStyle/>
          <a:p>
            <a:pPr algn="l"/>
            <a:r>
              <a:rPr lang="zh-CN" altLang="en-US" sz="2800" b="1" dirty="0" smtClean="0">
                <a:sym typeface="+mn-ea"/>
              </a:rPr>
              <a:t>（一）调查目的</a:t>
            </a:r>
            <a:endParaRPr lang="zh-CN" altLang="en-US" sz="2800" b="1" dirty="0" smtClean="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true"/>
          <p:nvPr/>
        </p:nvSpPr>
        <p:spPr>
          <a:xfrm>
            <a:off x="727075" y="1372870"/>
            <a:ext cx="10586085" cy="4615815"/>
          </a:xfrm>
          <a:prstGeom prst="rect">
            <a:avLst/>
          </a:prstGeom>
          <a:noFill/>
        </p:spPr>
        <p:txBody>
          <a:bodyPr wrap="square" lIns="91440" tIns="45720" rIns="91440" bIns="45720" rtlCol="0">
            <a:spAutoFit/>
          </a:bodyPr>
          <a:lstStyle/>
          <a:p>
            <a:pPr lvl="0" indent="711200" algn="just">
              <a:lnSpc>
                <a:spcPct val="150000"/>
              </a:lnSpc>
              <a:extLst>
                <a:ext uri="{35155182-B16C-46BC-9424-99874614C6A1}">
                  <wpsdc:indentchars xmlns:wpsdc="http://www.wps.cn/officeDocument/2017/drawingmlCustomData" val="200" checksum="3773799597"/>
                </a:ext>
              </a:extLst>
            </a:pPr>
            <a:r>
              <a:rPr lang="zh-CN" altLang="zh-CN" sz="2800" b="1" dirty="0" smtClean="0">
                <a:sym typeface="+mn-ea"/>
              </a:rPr>
              <a:t>（二）调查范围</a:t>
            </a:r>
            <a:endParaRPr lang="zh-CN" altLang="zh-CN" sz="2800" dirty="0" smtClean="0">
              <a:sym typeface="+mn-ea"/>
            </a:endParaRPr>
          </a:p>
          <a:p>
            <a:pPr lvl="0" indent="711200" algn="just">
              <a:lnSpc>
                <a:spcPct val="150000"/>
              </a:lnSpc>
              <a:extLst>
                <a:ext uri="{35155182-B16C-46BC-9424-99874614C6A1}">
                  <wpsdc:indentchars xmlns:wpsdc="http://www.wps.cn/officeDocument/2017/drawingmlCustomData" val="200" checksum="3773799597"/>
                </a:ext>
              </a:extLst>
            </a:pPr>
            <a:r>
              <a:rPr lang="zh-CN" altLang="zh-CN" sz="2800" dirty="0" smtClean="0">
                <a:sym typeface="+mn-ea"/>
              </a:rPr>
              <a:t>制造业和非制造业法人单位以及视同法人的产业活动单位。</a:t>
            </a:r>
            <a:endParaRPr lang="zh-CN" altLang="zh-CN" sz="2800" dirty="0" smtClean="0">
              <a:sym typeface="+mn-ea"/>
            </a:endParaRPr>
          </a:p>
          <a:p>
            <a:pPr lvl="0" indent="711200" algn="just">
              <a:lnSpc>
                <a:spcPct val="150000"/>
              </a:lnSpc>
              <a:extLst>
                <a:ext uri="{35155182-B16C-46BC-9424-99874614C6A1}">
                  <wpsdc:indentchars xmlns:wpsdc="http://www.wps.cn/officeDocument/2017/drawingmlCustomData" val="200" checksum="3773799597"/>
                </a:ext>
              </a:extLst>
            </a:pPr>
            <a:r>
              <a:rPr lang="zh-CN" altLang="zh-CN" sz="2800" b="1" dirty="0" smtClean="0">
                <a:sym typeface="+mn-ea"/>
              </a:rPr>
              <a:t>（三）调查对象</a:t>
            </a:r>
            <a:endParaRPr lang="zh-CN" altLang="zh-CN" sz="2800" dirty="0" smtClean="0">
              <a:sym typeface="+mn-ea"/>
            </a:endParaRPr>
          </a:p>
          <a:p>
            <a:pPr lvl="0" indent="711200" algn="just">
              <a:lnSpc>
                <a:spcPct val="150000"/>
              </a:lnSpc>
              <a:extLst>
                <a:ext uri="{35155182-B16C-46BC-9424-99874614C6A1}">
                  <wpsdc:indentchars xmlns:wpsdc="http://www.wps.cn/officeDocument/2017/drawingmlCustomData" val="200" checksum="3773799597"/>
                </a:ext>
              </a:extLst>
            </a:pPr>
            <a:r>
              <a:rPr lang="zh-CN" altLang="zh-CN" sz="2800" dirty="0" smtClean="0">
                <a:sym typeface="+mn-ea"/>
              </a:rPr>
              <a:t>制造业企业的采购(或供应)经理，即企业主管采购业务活动的副总经理或负责企业原材料采购(包括能源、中间产品、半成品和零部件)的部门经理。</a:t>
            </a:r>
            <a:endParaRPr lang="zh-CN" altLang="zh-CN" sz="2800" dirty="0" smtClean="0">
              <a:sym typeface="+mn-ea"/>
            </a:endParaRPr>
          </a:p>
          <a:p>
            <a:pPr lvl="0" indent="711200" algn="just">
              <a:lnSpc>
                <a:spcPct val="150000"/>
              </a:lnSpc>
              <a:extLst>
                <a:ext uri="{35155182-B16C-46BC-9424-99874614C6A1}">
                  <wpsdc:indentchars xmlns:wpsdc="http://www.wps.cn/officeDocument/2017/drawingmlCustomData" val="200" checksum="3773799597"/>
                </a:ext>
              </a:extLst>
            </a:pPr>
            <a:r>
              <a:rPr lang="zh-CN" altLang="zh-CN" sz="2800" dirty="0" smtClean="0">
                <a:sym typeface="+mn-ea"/>
              </a:rPr>
              <a:t>非制造业企业主管运营的负责人或采购(或供应)经理。</a:t>
            </a:r>
            <a:endParaRPr lang="zh-CN" altLang="zh-CN" sz="2800" dirty="0" smtClean="0">
              <a:sym typeface="+mn-ea"/>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true"/>
          <p:nvPr/>
        </p:nvSpPr>
        <p:spPr>
          <a:xfrm>
            <a:off x="661035" y="1193800"/>
            <a:ext cx="10625455" cy="5128895"/>
          </a:xfrm>
          <a:prstGeom prst="rect">
            <a:avLst/>
          </a:prstGeom>
          <a:noFill/>
        </p:spPr>
        <p:txBody>
          <a:bodyPr wrap="square" lIns="91440" tIns="45720" rIns="91440" bIns="45720" rtlCol="0">
            <a:spAutoFit/>
          </a:bodyPr>
          <a:lstStyle/>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（四）调查内容</a:t>
            </a:r>
            <a:endParaRPr lang="zh-CN" altLang="zh-CN" sz="2800" dirty="0" smtClean="0">
              <a:sym typeface="+mn-ea"/>
            </a:endParaRPr>
          </a:p>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dirty="0">
                <a:solidFill>
                  <a:schemeClr val="tx1"/>
                </a:solidFill>
                <a:sym typeface="+mn-ea"/>
              </a:rPr>
              <a:t>制造业企业</a:t>
            </a:r>
            <a:r>
              <a:rPr lang="zh-CN" altLang="zh-CN" sz="2800" dirty="0">
                <a:sym typeface="+mn-ea"/>
              </a:rPr>
              <a:t>的采购（或供应）经理对企业采购及其相关业务活动情况的判断，主要包括对企业生产、订货、采购、价格、库存、人员、供应商配送、采购方式等情况的判断，以及企业</a:t>
            </a:r>
            <a:r>
              <a:rPr lang="zh-CN" altLang="zh-CN" sz="2800" dirty="0" smtClean="0">
                <a:sym typeface="+mn-ea"/>
              </a:rPr>
              <a:t>采购中</a:t>
            </a:r>
            <a:r>
              <a:rPr lang="zh-CN" altLang="zh-CN" sz="2800" dirty="0">
                <a:sym typeface="+mn-ea"/>
              </a:rPr>
              <a:t>遇到的主要问题及建议。</a:t>
            </a:r>
            <a:endParaRPr lang="zh-CN" altLang="zh-CN" sz="2800" dirty="0"/>
          </a:p>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dirty="0">
                <a:sym typeface="+mn-ea"/>
              </a:rPr>
              <a:t>非制造业企业主管企业运营的负责人或采购经理对企业经营活动、采购及相关业务活动情况的判断，主要包括对业务总量、新订单（客户需求）、存货、投入价格、从业人员、供应商配送等情况的判断，以及企业经营和采购过程中遇到的问题及建议。</a:t>
            </a:r>
            <a:endParaRPr lang="zh-CN" altLang="zh-CN" sz="2800" dirty="0" smtClean="0">
              <a:sym typeface="+mn-ea"/>
            </a:endParaRPr>
          </a:p>
        </p:txBody>
      </p:sp>
      <p:sp>
        <p:nvSpPr>
          <p:cNvPr id="7" name="标题 6"/>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灯片编号占位符 3"/>
          <p:cNvSpPr txBox="true">
            <a:spLocks noGrp="true"/>
          </p:cNvSpPr>
          <p:nvPr>
            <p:ph type="sldNum" sz="quarter" idx="4"/>
          </p:nvPr>
        </p:nvSpPr>
        <p:spPr>
          <a:noFill/>
          <a:ln>
            <a:noFill/>
          </a:ln>
        </p:spPr>
        <p:txBody>
          <a:bodyPr anchor="ctr"/>
          <a:lstStyle/>
          <a:p>
            <a:pPr marL="0" indent="0" algn="r" eaLnBrk="1" hangingPunct="1">
              <a:spcBef>
                <a:spcPct val="0"/>
              </a:spcBef>
              <a:buFontTx/>
              <a:buNone/>
            </a:pPr>
            <a:fld id="{9A0DB2DC-4C9A-4742-B13C-FB6460FD3503}" type="slidenum">
              <a:rPr lang="zh-CN" altLang="en-US" sz="1100" kern="1200" dirty="0">
                <a:solidFill>
                  <a:schemeClr val="bg1"/>
                </a:solidFill>
                <a:latin typeface="Arial" panose="02080604020202020204" pitchFamily="34" charset="0"/>
                <a:ea typeface="宋体" pitchFamily="2" charset="-122"/>
                <a:cs typeface="+mn-cs"/>
              </a:rPr>
            </a:fld>
            <a:endParaRPr lang="zh-CN" altLang="en-US" sz="1100" kern="1200" dirty="0">
              <a:solidFill>
                <a:schemeClr val="bg1"/>
              </a:solidFill>
              <a:latin typeface="Arial" panose="02080604020202020204" pitchFamily="34" charset="0"/>
              <a:ea typeface="宋体" pitchFamily="2" charset="-122"/>
              <a:cs typeface="+mn-cs"/>
            </a:endParaRPr>
          </a:p>
        </p:txBody>
      </p:sp>
      <p:sp>
        <p:nvSpPr>
          <p:cNvPr id="12" name="TextBox 7"/>
          <p:cNvSpPr txBox="true"/>
          <p:nvPr/>
        </p:nvSpPr>
        <p:spPr>
          <a:xfrm>
            <a:off x="-102235" y="1076960"/>
            <a:ext cx="9541510" cy="650875"/>
          </a:xfrm>
          <a:prstGeom prst="rect">
            <a:avLst/>
          </a:prstGeom>
          <a:noFill/>
        </p:spPr>
        <p:txBody>
          <a:bodyPr wrap="square" lIns="91440" tIns="45720" rIns="91440" bIns="45720" rtlCol="0">
            <a:spAutoFit/>
          </a:bodyPr>
          <a:lstStyle/>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（五）法定义务告知 </a:t>
            </a:r>
            <a:r>
              <a:rPr lang="en-US" altLang="zh-CN" sz="2800" b="1" dirty="0" smtClean="0">
                <a:sym typeface="+mn-ea"/>
              </a:rPr>
              <a:t>- </a:t>
            </a:r>
            <a:r>
              <a:rPr lang="zh-CN" altLang="zh-CN" sz="2800" b="1" dirty="0" smtClean="0">
                <a:sym typeface="+mn-ea"/>
              </a:rPr>
              <a:t>调查对象的商业秘密依法受保护</a:t>
            </a:r>
            <a:endParaRPr kumimoji="0" lang="zh-CN" altLang="en-US" sz="2800" b="1" i="0" u="none" strike="noStrike" kern="1200" cap="none" spc="0" normalizeH="0" baseline="0" noProof="0" dirty="0" smtClean="0">
              <a:ln w="10541" cmpd="sng">
                <a:solidFill>
                  <a:srgbClr val="7D7D7D">
                    <a:tint val="100000"/>
                    <a:shade val="100000"/>
                    <a:satMod val="110000"/>
                  </a:srgbClr>
                </a:solidFill>
                <a:prstDash val="solid"/>
              </a:ln>
              <a:solidFill>
                <a:schemeClr val="tx1"/>
              </a:solidFill>
              <a:effectLst/>
              <a:uLnTx/>
              <a:uFillTx/>
              <a:latin typeface="微软雅黑" panose="020B0503020204020204" charset="-122"/>
              <a:ea typeface="微软雅黑" panose="020B0503020204020204" charset="-122"/>
              <a:cs typeface="+mn-cs"/>
              <a:sym typeface="+mn-ea"/>
            </a:endParaRPr>
          </a:p>
        </p:txBody>
      </p:sp>
      <p:sp>
        <p:nvSpPr>
          <p:cNvPr id="2" name="标题 1"/>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pic>
        <p:nvPicPr>
          <p:cNvPr id="5" name="Picture 2" descr="C:\Users\Administrator\Documents\360截图\360截图20190216085235955.jpg"/>
          <p:cNvPicPr>
            <a:picLocks noChangeAspect="true"/>
          </p:cNvPicPr>
          <p:nvPr/>
        </p:nvPicPr>
        <p:blipFill>
          <a:blip r:embed="rId1"/>
          <a:stretch>
            <a:fillRect/>
          </a:stretch>
        </p:blipFill>
        <p:spPr>
          <a:xfrm>
            <a:off x="1359535" y="1800860"/>
            <a:ext cx="8803640" cy="497649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灯片编号占位符 3"/>
          <p:cNvSpPr txBox="true">
            <a:spLocks noGrp="true"/>
          </p:cNvSpPr>
          <p:nvPr>
            <p:ph type="sldNum" sz="quarter" idx="4"/>
          </p:nvPr>
        </p:nvSpPr>
        <p:spPr>
          <a:noFill/>
          <a:ln>
            <a:noFill/>
          </a:ln>
        </p:spPr>
        <p:txBody>
          <a:bodyPr anchor="ctr"/>
          <a:lstStyle/>
          <a:p>
            <a:pPr marL="0" indent="0" algn="r" eaLnBrk="1" hangingPunct="1">
              <a:spcBef>
                <a:spcPct val="0"/>
              </a:spcBef>
              <a:buFontTx/>
              <a:buNone/>
            </a:pPr>
            <a:fld id="{9A0DB2DC-4C9A-4742-B13C-FB6460FD3503}" type="slidenum">
              <a:rPr lang="zh-CN" altLang="en-US" sz="1100" kern="1200" dirty="0">
                <a:solidFill>
                  <a:schemeClr val="bg1"/>
                </a:solidFill>
                <a:latin typeface="Arial" panose="02080604020202020204" pitchFamily="34" charset="0"/>
                <a:ea typeface="宋体" pitchFamily="2" charset="-122"/>
                <a:cs typeface="+mn-cs"/>
              </a:rPr>
            </a:fld>
            <a:endParaRPr lang="zh-CN" altLang="en-US" sz="1100" kern="1200" dirty="0">
              <a:solidFill>
                <a:schemeClr val="bg1"/>
              </a:solidFill>
              <a:latin typeface="Arial" panose="02080604020202020204" pitchFamily="34" charset="0"/>
              <a:ea typeface="宋体" pitchFamily="2" charset="-122"/>
              <a:cs typeface="+mn-cs"/>
            </a:endParaRPr>
          </a:p>
        </p:txBody>
      </p:sp>
      <p:sp>
        <p:nvSpPr>
          <p:cNvPr id="2" name="标题 1"/>
          <p:cNvSpPr>
            <a:spLocks noGrp="true"/>
          </p:cNvSpPr>
          <p:nvPr>
            <p:ph type="title"/>
          </p:nvPr>
        </p:nvSpPr>
        <p:spPr>
          <a:xfrm>
            <a:off x="670559" y="10161"/>
            <a:ext cx="10850563" cy="1028699"/>
          </a:xfrm>
        </p:spPr>
        <p:txBody>
          <a:bodyPr/>
          <a:lstStyle/>
          <a:p>
            <a:r>
              <a:rPr lang="zh-CN" altLang="en-US" sz="3200" dirty="0" smtClean="0">
                <a:solidFill>
                  <a:srgbClr val="0070C0"/>
                </a:solidFill>
              </a:rPr>
              <a:t>一、总说明</a:t>
            </a:r>
            <a:endParaRPr lang="zh-CN" altLang="en-US" sz="3200" dirty="0" smtClean="0">
              <a:solidFill>
                <a:srgbClr val="0070C0"/>
              </a:solidFill>
            </a:endParaRPr>
          </a:p>
        </p:txBody>
      </p:sp>
      <p:sp>
        <p:nvSpPr>
          <p:cNvPr id="9220" name="TextBox 11"/>
          <p:cNvSpPr txBox="true"/>
          <p:nvPr/>
        </p:nvSpPr>
        <p:spPr>
          <a:xfrm>
            <a:off x="1103630" y="1623060"/>
            <a:ext cx="10417175" cy="5220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80604020202020204" pitchFamily="34" charset="0"/>
              <a:buChar char="•"/>
              <a:defRPr sz="2000" kern="1200">
                <a:solidFill>
                  <a:schemeClr val="tx1"/>
                </a:solidFill>
                <a:latin typeface="黑体" panose="02010609060101010101" charset="-122"/>
                <a:ea typeface="黑体" panose="02010609060101010101" charset="-122"/>
                <a:cs typeface="+mn-cs"/>
              </a:defRPr>
            </a:lvl1pPr>
            <a:lvl2pPr marL="742950" indent="-285750" algn="l" rtl="0" eaLnBrk="0" fontAlgn="base" hangingPunct="0">
              <a:spcBef>
                <a:spcPct val="20000"/>
              </a:spcBef>
              <a:spcAft>
                <a:spcPct val="0"/>
              </a:spcAft>
              <a:buFont typeface="Arial" panose="02080604020202020204" pitchFamily="34" charset="0"/>
              <a:buChar char="–"/>
              <a:defRPr kern="1200">
                <a:solidFill>
                  <a:schemeClr val="tx1"/>
                </a:solidFill>
                <a:latin typeface="黑体" panose="02010609060101010101" charset="-122"/>
                <a:ea typeface="黑体" panose="02010609060101010101" charset="-122"/>
                <a:cs typeface="+mn-cs"/>
              </a:defRPr>
            </a:lvl2pPr>
            <a:lvl3pPr marL="1143000" indent="-228600" algn="l" rtl="0" eaLnBrk="0" fontAlgn="base" hangingPunct="0">
              <a:spcBef>
                <a:spcPct val="20000"/>
              </a:spcBef>
              <a:spcAft>
                <a:spcPct val="0"/>
              </a:spcAft>
              <a:buFont typeface="Arial" panose="02080604020202020204" pitchFamily="34" charset="0"/>
              <a:buChar char="•"/>
              <a:defRPr sz="1600" kern="1200">
                <a:solidFill>
                  <a:schemeClr val="tx1"/>
                </a:solidFill>
                <a:latin typeface="黑体" panose="02010609060101010101" charset="-122"/>
                <a:ea typeface="黑体" panose="02010609060101010101" charset="-122"/>
                <a:cs typeface="+mn-cs"/>
              </a:defRPr>
            </a:lvl3pPr>
            <a:lvl4pPr marL="1600200" indent="-228600" algn="l" rtl="0" eaLnBrk="0" fontAlgn="base" hangingPunct="0">
              <a:spcBef>
                <a:spcPct val="20000"/>
              </a:spcBef>
              <a:spcAft>
                <a:spcPct val="0"/>
              </a:spcAft>
              <a:buFont typeface="Arial" panose="02080604020202020204" pitchFamily="34" charset="0"/>
              <a:buChar char="–"/>
              <a:defRPr sz="1400" kern="1200">
                <a:solidFill>
                  <a:schemeClr val="tx1"/>
                </a:solidFill>
                <a:latin typeface="黑体" panose="02010609060101010101" charset="-122"/>
                <a:ea typeface="黑体" panose="02010609060101010101" charset="-122"/>
                <a:cs typeface="+mn-cs"/>
              </a:defRPr>
            </a:lvl4pPr>
            <a:lvl5pPr marL="2057400" indent="-228600" algn="l" rtl="0" eaLnBrk="0" fontAlgn="base" hangingPunct="0">
              <a:spcBef>
                <a:spcPct val="20000"/>
              </a:spcBef>
              <a:spcAft>
                <a:spcPct val="0"/>
              </a:spcAft>
              <a:buFont typeface="Arial" panose="02080604020202020204" pitchFamily="34" charset="0"/>
              <a:buChar char="»"/>
              <a:defRPr sz="1400" kern="1200">
                <a:solidFill>
                  <a:schemeClr val="tx1"/>
                </a:solidFill>
                <a:latin typeface="黑体" panose="02010609060101010101" charset="-122"/>
                <a:ea typeface="黑体" panose="02010609060101010101" charset="-122"/>
                <a:cs typeface="+mn-cs"/>
              </a:defRPr>
            </a:lvl5pPr>
          </a:lstStyle>
          <a:p>
            <a:pPr marL="0" lvl="0" indent="0" eaLnBrk="1" hangingPunct="1">
              <a:lnSpc>
                <a:spcPts val="2050"/>
              </a:lnSpc>
              <a:spcBef>
                <a:spcPct val="0"/>
              </a:spcBef>
              <a:buFontTx/>
              <a:buNone/>
            </a:pPr>
            <a:r>
              <a:rPr lang="en-US" altLang="zh-CN" sz="1800" b="1" dirty="0">
                <a:latin typeface="+mn-ea"/>
                <a:ea typeface="+mn-ea"/>
                <a:cs typeface="+mn-ea"/>
              </a:rPr>
              <a:t>《</a:t>
            </a:r>
            <a:r>
              <a:rPr lang="zh-CN" altLang="en-US" sz="1800" b="1" dirty="0">
                <a:latin typeface="+mn-ea"/>
                <a:ea typeface="+mn-ea"/>
                <a:cs typeface="+mn-ea"/>
              </a:rPr>
              <a:t>统计法</a:t>
            </a:r>
            <a:r>
              <a:rPr lang="en-US" altLang="zh-CN" sz="1800" b="1" dirty="0">
                <a:latin typeface="+mn-ea"/>
                <a:ea typeface="+mn-ea"/>
                <a:cs typeface="+mn-ea"/>
              </a:rPr>
              <a:t>》</a:t>
            </a:r>
            <a:r>
              <a:rPr lang="zh-CN" altLang="en-US" sz="1800" b="1" dirty="0">
                <a:latin typeface="+mn-ea"/>
                <a:ea typeface="+mn-ea"/>
                <a:cs typeface="+mn-ea"/>
              </a:rPr>
              <a:t>第四十一条　</a:t>
            </a:r>
            <a:r>
              <a:rPr lang="zh-CN" altLang="en-US" sz="1800" dirty="0">
                <a:latin typeface="+mn-ea"/>
                <a:ea typeface="+mn-ea"/>
                <a:cs typeface="+mn-ea"/>
              </a:rPr>
              <a:t>作为统计调查对象的国家机关、企业事业单位或者其他组织有下列行为之一的，由县级以上人民政府统计机构责令改正，给予警告，可以予以通报；其直接负责的主管人员和其他直接责任人员属于国家工作人员的，由任免机关或者监察机关依法给予处分：</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（一）</a:t>
            </a:r>
            <a:r>
              <a:rPr lang="zh-CN" altLang="en-US" sz="1800" b="1" dirty="0">
                <a:solidFill>
                  <a:srgbClr val="C00000"/>
                </a:solidFill>
                <a:latin typeface="+mn-ea"/>
                <a:ea typeface="+mn-ea"/>
                <a:cs typeface="+mn-ea"/>
              </a:rPr>
              <a:t>拒绝提供</a:t>
            </a:r>
            <a:r>
              <a:rPr lang="zh-CN" altLang="en-US" sz="1800" dirty="0">
                <a:latin typeface="+mn-ea"/>
                <a:ea typeface="+mn-ea"/>
                <a:cs typeface="+mn-ea"/>
              </a:rPr>
              <a:t>统计资料或者经催报后仍</a:t>
            </a:r>
            <a:r>
              <a:rPr lang="zh-CN" altLang="en-US" sz="1800" b="1" dirty="0">
                <a:solidFill>
                  <a:srgbClr val="C00000"/>
                </a:solidFill>
                <a:latin typeface="+mn-ea"/>
                <a:ea typeface="+mn-ea"/>
                <a:cs typeface="+mn-ea"/>
              </a:rPr>
              <a:t>未按时</a:t>
            </a:r>
            <a:r>
              <a:rPr lang="zh-CN" altLang="en-US" sz="1800" dirty="0">
                <a:latin typeface="+mn-ea"/>
                <a:ea typeface="+mn-ea"/>
                <a:cs typeface="+mn-ea"/>
              </a:rPr>
              <a:t>提供</a:t>
            </a:r>
            <a:r>
              <a:rPr lang="zh-CN" altLang="en-US" sz="1800" b="1" dirty="0">
                <a:solidFill>
                  <a:schemeClr val="tx2"/>
                </a:solidFill>
                <a:latin typeface="+mn-ea"/>
                <a:ea typeface="+mn-ea"/>
                <a:cs typeface="+mn-ea"/>
              </a:rPr>
              <a:t>统计资料</a:t>
            </a:r>
            <a:r>
              <a:rPr lang="zh-CN" altLang="en-US" sz="1800" dirty="0">
                <a:latin typeface="+mn-ea"/>
                <a:ea typeface="+mn-ea"/>
                <a:cs typeface="+mn-ea"/>
              </a:rPr>
              <a:t>的； </a:t>
            </a:r>
            <a:endParaRPr lang="en-US" altLang="zh-CN" sz="1800" dirty="0">
              <a:latin typeface="+mn-ea"/>
              <a:ea typeface="+mn-ea"/>
              <a:cs typeface="+mn-ea"/>
            </a:endParaRPr>
          </a:p>
          <a:p>
            <a:pPr marL="0" lvl="0" indent="0" eaLnBrk="1" hangingPunct="1">
              <a:lnSpc>
                <a:spcPts val="1800"/>
              </a:lnSpc>
              <a:spcBef>
                <a:spcPct val="0"/>
              </a:spcBef>
              <a:buFontTx/>
              <a:buNone/>
            </a:pPr>
            <a:r>
              <a:rPr lang="en-US" altLang="zh-CN" sz="1800" b="1" dirty="0">
                <a:latin typeface="+mn-ea"/>
                <a:ea typeface="+mn-ea"/>
                <a:cs typeface="+mn-ea"/>
              </a:rPr>
              <a:t>                </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（二）提供</a:t>
            </a:r>
            <a:r>
              <a:rPr lang="zh-CN" altLang="en-US" sz="1800" b="1" dirty="0">
                <a:solidFill>
                  <a:srgbClr val="C00000"/>
                </a:solidFill>
                <a:latin typeface="+mn-ea"/>
                <a:ea typeface="+mn-ea"/>
                <a:cs typeface="+mn-ea"/>
              </a:rPr>
              <a:t>不真实</a:t>
            </a:r>
            <a:r>
              <a:rPr lang="zh-CN" altLang="en-US" sz="1800" dirty="0">
                <a:latin typeface="+mn-ea"/>
                <a:ea typeface="+mn-ea"/>
                <a:cs typeface="+mn-ea"/>
              </a:rPr>
              <a:t>或者</a:t>
            </a:r>
            <a:r>
              <a:rPr lang="zh-CN" altLang="en-US" sz="1800" b="1" dirty="0">
                <a:solidFill>
                  <a:srgbClr val="C00000"/>
                </a:solidFill>
                <a:latin typeface="+mn-ea"/>
                <a:ea typeface="+mn-ea"/>
                <a:cs typeface="+mn-ea"/>
              </a:rPr>
              <a:t>不完整</a:t>
            </a:r>
            <a:r>
              <a:rPr lang="zh-CN" altLang="en-US" sz="1800" dirty="0">
                <a:latin typeface="+mn-ea"/>
                <a:ea typeface="+mn-ea"/>
                <a:cs typeface="+mn-ea"/>
              </a:rPr>
              <a:t>的</a:t>
            </a:r>
            <a:r>
              <a:rPr lang="zh-CN" altLang="en-US" sz="1800" b="1" dirty="0">
                <a:solidFill>
                  <a:schemeClr val="tx2"/>
                </a:solidFill>
                <a:latin typeface="+mn-ea"/>
                <a:ea typeface="+mn-ea"/>
                <a:cs typeface="+mn-ea"/>
              </a:rPr>
              <a:t>统计资料</a:t>
            </a:r>
            <a:r>
              <a:rPr lang="zh-CN" altLang="en-US" sz="1800" dirty="0">
                <a:latin typeface="+mn-ea"/>
                <a:ea typeface="+mn-ea"/>
                <a:cs typeface="+mn-ea"/>
              </a:rPr>
              <a:t>的；</a:t>
            </a:r>
            <a:endParaRPr lang="zh-CN" altLang="en-US" sz="1800" b="1" dirty="0">
              <a:latin typeface="+mn-ea"/>
              <a:ea typeface="+mn-ea"/>
              <a:cs typeface="+mn-ea"/>
            </a:endParaRPr>
          </a:p>
          <a:p>
            <a:pPr marL="0" lvl="0" indent="0" eaLnBrk="1" hangingPunct="1">
              <a:lnSpc>
                <a:spcPts val="1800"/>
              </a:lnSpc>
              <a:spcBef>
                <a:spcPct val="0"/>
              </a:spcBef>
              <a:buFontTx/>
              <a:buNone/>
            </a:pPr>
            <a:r>
              <a:rPr lang="zh-CN" altLang="en-US" sz="1800" dirty="0">
                <a:latin typeface="+mn-ea"/>
                <a:ea typeface="+mn-ea"/>
                <a:cs typeface="+mn-ea"/>
              </a:rPr>
              <a:t> </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（三）</a:t>
            </a:r>
            <a:r>
              <a:rPr lang="zh-CN" altLang="en-US" sz="1800" b="1" dirty="0">
                <a:solidFill>
                  <a:srgbClr val="C00000"/>
                </a:solidFill>
                <a:latin typeface="+mn-ea"/>
                <a:ea typeface="+mn-ea"/>
                <a:cs typeface="+mn-ea"/>
              </a:rPr>
              <a:t>拒绝答复</a:t>
            </a:r>
            <a:r>
              <a:rPr lang="zh-CN" altLang="en-US" sz="1800" dirty="0">
                <a:latin typeface="+mn-ea"/>
                <a:ea typeface="+mn-ea"/>
                <a:cs typeface="+mn-ea"/>
              </a:rPr>
              <a:t>或者不如实答复</a:t>
            </a:r>
            <a:r>
              <a:rPr lang="zh-CN" altLang="en-US" sz="1800" b="1" dirty="0">
                <a:solidFill>
                  <a:schemeClr val="tx2"/>
                </a:solidFill>
                <a:latin typeface="+mn-ea"/>
                <a:ea typeface="+mn-ea"/>
                <a:cs typeface="+mn-ea"/>
              </a:rPr>
              <a:t>统计检查</a:t>
            </a:r>
            <a:r>
              <a:rPr lang="zh-CN" altLang="en-US" sz="1800" dirty="0">
                <a:latin typeface="+mn-ea"/>
                <a:ea typeface="+mn-ea"/>
                <a:cs typeface="+mn-ea"/>
              </a:rPr>
              <a:t>查询书的； </a:t>
            </a:r>
            <a:endParaRPr lang="en-US" altLang="zh-CN" sz="1800" dirty="0">
              <a:latin typeface="+mn-ea"/>
              <a:ea typeface="+mn-ea"/>
              <a:cs typeface="+mn-ea"/>
            </a:endParaRPr>
          </a:p>
          <a:p>
            <a:pPr marL="0" lvl="0" indent="0" eaLnBrk="1" hangingPunct="1">
              <a:lnSpc>
                <a:spcPts val="1800"/>
              </a:lnSpc>
              <a:spcBef>
                <a:spcPct val="0"/>
              </a:spcBef>
              <a:buFontTx/>
              <a:buNone/>
            </a:pPr>
            <a:r>
              <a:rPr lang="zh-CN" altLang="en-US" sz="1800" dirty="0">
                <a:latin typeface="+mn-ea"/>
                <a:ea typeface="+mn-ea"/>
                <a:cs typeface="+mn-ea"/>
              </a:rPr>
              <a:t> </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（四）</a:t>
            </a:r>
            <a:r>
              <a:rPr lang="zh-CN" altLang="en-US" sz="1800" b="1" dirty="0">
                <a:solidFill>
                  <a:srgbClr val="C00000"/>
                </a:solidFill>
                <a:latin typeface="+mn-ea"/>
                <a:ea typeface="+mn-ea"/>
                <a:cs typeface="+mn-ea"/>
              </a:rPr>
              <a:t>拒绝、阻碍</a:t>
            </a:r>
            <a:r>
              <a:rPr lang="zh-CN" altLang="en-US" sz="1800" b="1" dirty="0">
                <a:solidFill>
                  <a:schemeClr val="tx2"/>
                </a:solidFill>
                <a:latin typeface="+mn-ea"/>
                <a:ea typeface="+mn-ea"/>
                <a:cs typeface="+mn-ea"/>
              </a:rPr>
              <a:t>统计调查、统计检查</a:t>
            </a:r>
            <a:r>
              <a:rPr lang="zh-CN" altLang="en-US" sz="1800" dirty="0">
                <a:latin typeface="+mn-ea"/>
                <a:ea typeface="+mn-ea"/>
                <a:cs typeface="+mn-ea"/>
              </a:rPr>
              <a:t>的；</a:t>
            </a:r>
            <a:r>
              <a:rPr lang="zh-CN" altLang="en-US" sz="1800" b="1" dirty="0">
                <a:latin typeface="+mn-ea"/>
                <a:ea typeface="+mn-ea"/>
                <a:cs typeface="+mn-ea"/>
              </a:rPr>
              <a:t> </a:t>
            </a:r>
            <a:r>
              <a:rPr lang="zh-CN" altLang="en-US" sz="1800" dirty="0">
                <a:latin typeface="+mn-ea"/>
                <a:ea typeface="+mn-ea"/>
                <a:cs typeface="+mn-ea"/>
              </a:rPr>
              <a:t> </a:t>
            </a:r>
            <a:endParaRPr lang="en-US" altLang="zh-CN" sz="1800" dirty="0">
              <a:latin typeface="+mn-ea"/>
              <a:ea typeface="+mn-ea"/>
              <a:cs typeface="+mn-ea"/>
            </a:endParaRPr>
          </a:p>
          <a:p>
            <a:pPr marL="0" lvl="0" indent="0" eaLnBrk="1" hangingPunct="1">
              <a:lnSpc>
                <a:spcPts val="1800"/>
              </a:lnSpc>
              <a:spcBef>
                <a:spcPct val="0"/>
              </a:spcBef>
              <a:buFontTx/>
              <a:buNone/>
            </a:pP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（五）转移、隐匿、篡改、毁弃或者拒绝提供</a:t>
            </a:r>
            <a:r>
              <a:rPr lang="zh-CN" altLang="en-US" sz="1800" b="1" dirty="0">
                <a:solidFill>
                  <a:schemeClr val="tx2"/>
                </a:solidFill>
                <a:latin typeface="+mn-ea"/>
                <a:ea typeface="+mn-ea"/>
                <a:cs typeface="+mn-ea"/>
              </a:rPr>
              <a:t>原始记录</a:t>
            </a:r>
            <a:r>
              <a:rPr lang="zh-CN" altLang="en-US" sz="1800" dirty="0">
                <a:latin typeface="+mn-ea"/>
                <a:ea typeface="+mn-ea"/>
                <a:cs typeface="+mn-ea"/>
              </a:rPr>
              <a:t>和凭证、统计台账、统计调查表及其他相关证明和资料的。</a:t>
            </a:r>
            <a:r>
              <a:rPr lang="zh-CN" altLang="en-US" sz="1800" b="1" dirty="0">
                <a:latin typeface="+mn-ea"/>
                <a:ea typeface="+mn-ea"/>
                <a:cs typeface="+mn-ea"/>
              </a:rPr>
              <a:t> </a:t>
            </a:r>
            <a:r>
              <a:rPr lang="zh-CN" altLang="en-US" sz="1800" dirty="0">
                <a:latin typeface="+mn-ea"/>
                <a:ea typeface="+mn-ea"/>
                <a:cs typeface="+mn-ea"/>
              </a:rPr>
              <a:t> </a:t>
            </a:r>
            <a:endParaRPr lang="en-US" altLang="zh-CN" sz="1800" dirty="0">
              <a:latin typeface="+mn-ea"/>
              <a:ea typeface="+mn-ea"/>
              <a:cs typeface="+mn-ea"/>
            </a:endParaRPr>
          </a:p>
          <a:p>
            <a:pPr marL="0" lvl="0" indent="0" eaLnBrk="1" hangingPunct="1">
              <a:lnSpc>
                <a:spcPts val="2050"/>
              </a:lnSpc>
              <a:spcBef>
                <a:spcPct val="0"/>
              </a:spcBef>
              <a:buFontTx/>
              <a:buNone/>
            </a:pP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企业事业单位或者其他组织有前款所列行为之一的，可以并处</a:t>
            </a:r>
            <a:r>
              <a:rPr lang="zh-CN" altLang="en-US" sz="1800" b="1" dirty="0">
                <a:solidFill>
                  <a:srgbClr val="C00000"/>
                </a:solidFill>
                <a:latin typeface="+mn-ea"/>
                <a:ea typeface="+mn-ea"/>
                <a:cs typeface="+mn-ea"/>
              </a:rPr>
              <a:t>五万元</a:t>
            </a:r>
            <a:r>
              <a:rPr lang="zh-CN" altLang="en-US" sz="1800" dirty="0">
                <a:latin typeface="+mn-ea"/>
                <a:ea typeface="+mn-ea"/>
                <a:cs typeface="+mn-ea"/>
              </a:rPr>
              <a:t>以下的罚款；情节严重的，并处</a:t>
            </a:r>
            <a:r>
              <a:rPr lang="zh-CN" altLang="en-US" sz="1800" b="1" dirty="0">
                <a:solidFill>
                  <a:srgbClr val="C00000"/>
                </a:solidFill>
                <a:latin typeface="+mn-ea"/>
                <a:ea typeface="+mn-ea"/>
                <a:cs typeface="+mn-ea"/>
              </a:rPr>
              <a:t>五万元以上二十万元</a:t>
            </a:r>
            <a:r>
              <a:rPr lang="zh-CN" altLang="en-US" sz="1800" dirty="0">
                <a:latin typeface="+mn-ea"/>
                <a:ea typeface="+mn-ea"/>
                <a:cs typeface="+mn-ea"/>
              </a:rPr>
              <a:t>以下的罚款。</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a:t>
            </a:r>
            <a:endParaRPr lang="zh-CN" altLang="en-US" sz="1800" dirty="0">
              <a:latin typeface="+mn-ea"/>
              <a:ea typeface="+mn-ea"/>
              <a:cs typeface="+mn-ea"/>
            </a:endParaRPr>
          </a:p>
          <a:p>
            <a:pPr marL="0" lvl="0" indent="0" eaLnBrk="1" hangingPunct="1">
              <a:lnSpc>
                <a:spcPts val="2050"/>
              </a:lnSpc>
              <a:spcBef>
                <a:spcPct val="0"/>
              </a:spcBef>
              <a:buFontTx/>
              <a:buNone/>
            </a:pPr>
            <a:r>
              <a:rPr lang="zh-CN" altLang="en-US" sz="1800" dirty="0">
                <a:latin typeface="+mn-ea"/>
                <a:ea typeface="+mn-ea"/>
                <a:cs typeface="+mn-ea"/>
              </a:rPr>
              <a:t>　　个体工商户有本条第一款所列行为之一的，由县级以上人民政府统计机构责令改正，给予警告，可以并处一万元以下的罚款。</a:t>
            </a:r>
            <a:endParaRPr lang="zh-CN" altLang="en-US" sz="1800" dirty="0">
              <a:latin typeface="+mn-ea"/>
              <a:ea typeface="+mn-ea"/>
              <a:cs typeface="+mn-ea"/>
            </a:endParaRPr>
          </a:p>
        </p:txBody>
      </p:sp>
      <p:sp>
        <p:nvSpPr>
          <p:cNvPr id="3" name="TextBox 7"/>
          <p:cNvSpPr txBox="true"/>
          <p:nvPr/>
        </p:nvSpPr>
        <p:spPr>
          <a:xfrm>
            <a:off x="-102235" y="962660"/>
            <a:ext cx="9541510" cy="650875"/>
          </a:xfrm>
          <a:prstGeom prst="rect">
            <a:avLst/>
          </a:prstGeom>
          <a:noFill/>
        </p:spPr>
        <p:txBody>
          <a:bodyPr wrap="square" lIns="91440" tIns="45720" rIns="91440" bIns="45720" rtlCol="0">
            <a:spAutoFit/>
          </a:bodyPr>
          <a:lstStyle/>
          <a:p>
            <a:pPr lvl="0" indent="711200" algn="just" fontAlgn="auto">
              <a:lnSpc>
                <a:spcPct val="130000"/>
              </a:lnSpc>
              <a:extLst>
                <a:ext uri="{35155182-B16C-46BC-9424-99874614C6A1}">
                  <wpsdc:indentchars xmlns:wpsdc="http://www.wps.cn/officeDocument/2017/drawingmlCustomData" val="200" checksum="3773799597"/>
                </a:ext>
              </a:extLst>
            </a:pPr>
            <a:r>
              <a:rPr lang="zh-CN" altLang="zh-CN" sz="2800" b="1" dirty="0" smtClean="0">
                <a:sym typeface="+mn-ea"/>
              </a:rPr>
              <a:t>（五）法定义务告知 </a:t>
            </a:r>
            <a:r>
              <a:rPr lang="en-US" altLang="zh-CN" sz="2800" b="1" dirty="0" smtClean="0">
                <a:sym typeface="+mn-ea"/>
              </a:rPr>
              <a:t>- </a:t>
            </a:r>
            <a:r>
              <a:rPr lang="zh-CN" altLang="zh-CN" sz="2800" b="1" dirty="0" smtClean="0">
                <a:sym typeface="+mn-ea"/>
              </a:rPr>
              <a:t>部分统计违法行为及处罚标准</a:t>
            </a:r>
            <a:endParaRPr kumimoji="0" lang="zh-CN" altLang="en-US" sz="2800" b="1" i="0" u="none" strike="noStrike" kern="1200" cap="none" spc="0" normalizeH="0" baseline="0" noProof="0" dirty="0" smtClean="0">
              <a:ln w="10541" cmpd="sng">
                <a:solidFill>
                  <a:srgbClr val="7D7D7D">
                    <a:tint val="100000"/>
                    <a:shade val="100000"/>
                    <a:satMod val="110000"/>
                  </a:srgbClr>
                </a:solidFill>
                <a:prstDash val="solid"/>
              </a:ln>
              <a:solidFill>
                <a:schemeClr val="tx1"/>
              </a:solidFill>
              <a:effectLst/>
              <a:uLnTx/>
              <a:uFillTx/>
              <a:latin typeface="微软雅黑" panose="020B0503020204020204" charset="-122"/>
              <a:ea typeface="微软雅黑" panose="020B0503020204020204" charset="-122"/>
              <a:cs typeface="+mn-cs"/>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ISLIDE.DIAGRAM" val="1b34b4f6-02df-449c-a65a-c0072e1080f0"/>
</p:tagLst>
</file>

<file path=ppt/theme/theme1.xml><?xml version="1.0" encoding="utf-8"?>
<a:theme xmlns:a="http://schemas.openxmlformats.org/drawingml/2006/main" name="主题5">
  <a:themeElements>
    <a:clrScheme name="20171020-02">
      <a:dk1>
        <a:srgbClr val="000000"/>
      </a:dk1>
      <a:lt1>
        <a:srgbClr val="FFFFFF"/>
      </a:lt1>
      <a:dk2>
        <a:srgbClr val="778495"/>
      </a:dk2>
      <a:lt2>
        <a:srgbClr val="F0F0F0"/>
      </a:lt2>
      <a:accent1>
        <a:srgbClr val="268BC5"/>
      </a:accent1>
      <a:accent2>
        <a:srgbClr val="209791"/>
      </a:accent2>
      <a:accent3>
        <a:srgbClr val="4A7DBC"/>
      </a:accent3>
      <a:accent4>
        <a:srgbClr val="137796"/>
      </a:accent4>
      <a:accent5>
        <a:srgbClr val="297CBF"/>
      </a:accent5>
      <a:accent6>
        <a:srgbClr val="177DA2"/>
      </a:accent6>
      <a:hlink>
        <a:srgbClr val="86BC25"/>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71020-02">
    <a:dk1>
      <a:srgbClr val="000000"/>
    </a:dk1>
    <a:lt1>
      <a:srgbClr val="FFFFFF"/>
    </a:lt1>
    <a:dk2>
      <a:srgbClr val="778495"/>
    </a:dk2>
    <a:lt2>
      <a:srgbClr val="F0F0F0"/>
    </a:lt2>
    <a:accent1>
      <a:srgbClr val="268BC5"/>
    </a:accent1>
    <a:accent2>
      <a:srgbClr val="209791"/>
    </a:accent2>
    <a:accent3>
      <a:srgbClr val="4A7DBC"/>
    </a:accent3>
    <a:accent4>
      <a:srgbClr val="137796"/>
    </a:accent4>
    <a:accent5>
      <a:srgbClr val="297CBF"/>
    </a:accent5>
    <a:accent6>
      <a:srgbClr val="177DA2"/>
    </a:accent6>
    <a:hlink>
      <a:srgbClr val="86BC25"/>
    </a:hlink>
    <a:folHlink>
      <a:srgbClr val="BFBFBF"/>
    </a:folHlink>
  </a:clrScheme>
</a:themeOverride>
</file>

<file path=ppt/theme/themeOverride2.xml><?xml version="1.0" encoding="utf-8"?>
<a:themeOverride xmlns:a="http://schemas.openxmlformats.org/drawingml/2006/main">
  <a:clrScheme name="20171020-02">
    <a:dk1>
      <a:srgbClr val="000000"/>
    </a:dk1>
    <a:lt1>
      <a:srgbClr val="FFFFFF"/>
    </a:lt1>
    <a:dk2>
      <a:srgbClr val="778495"/>
    </a:dk2>
    <a:lt2>
      <a:srgbClr val="F0F0F0"/>
    </a:lt2>
    <a:accent1>
      <a:srgbClr val="268BC5"/>
    </a:accent1>
    <a:accent2>
      <a:srgbClr val="209791"/>
    </a:accent2>
    <a:accent3>
      <a:srgbClr val="4A7DBC"/>
    </a:accent3>
    <a:accent4>
      <a:srgbClr val="137796"/>
    </a:accent4>
    <a:accent5>
      <a:srgbClr val="297CBF"/>
    </a:accent5>
    <a:accent6>
      <a:srgbClr val="177DA2"/>
    </a:accent6>
    <a:hlink>
      <a:srgbClr val="86BC25"/>
    </a:hlink>
    <a:folHlink>
      <a:srgbClr val="BFBFBF"/>
    </a:folHlink>
  </a:clrScheme>
</a:themeOverride>
</file>

<file path=ppt/theme/themeOverride3.xml><?xml version="1.0" encoding="utf-8"?>
<a:themeOverride xmlns:a="http://schemas.openxmlformats.org/drawingml/2006/main">
  <a:clrScheme name="20171020-02">
    <a:dk1>
      <a:srgbClr val="000000"/>
    </a:dk1>
    <a:lt1>
      <a:srgbClr val="FFFFFF"/>
    </a:lt1>
    <a:dk2>
      <a:srgbClr val="778495"/>
    </a:dk2>
    <a:lt2>
      <a:srgbClr val="F0F0F0"/>
    </a:lt2>
    <a:accent1>
      <a:srgbClr val="268BC5"/>
    </a:accent1>
    <a:accent2>
      <a:srgbClr val="209791"/>
    </a:accent2>
    <a:accent3>
      <a:srgbClr val="4A7DBC"/>
    </a:accent3>
    <a:accent4>
      <a:srgbClr val="137796"/>
    </a:accent4>
    <a:accent5>
      <a:srgbClr val="297CBF"/>
    </a:accent5>
    <a:accent6>
      <a:srgbClr val="177DA2"/>
    </a:accent6>
    <a:hlink>
      <a:srgbClr val="86BC25"/>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9790</Words>
  <Application>WPS 演示</Application>
  <PresentationFormat>宽屏</PresentationFormat>
  <Paragraphs>1450</Paragraphs>
  <Slides>38</Slides>
  <Notes>4</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38</vt:i4>
      </vt:variant>
    </vt:vector>
  </HeadingPairs>
  <TitlesOfParts>
    <vt:vector size="65" baseType="lpstr">
      <vt:lpstr>Arial</vt:lpstr>
      <vt:lpstr>宋体</vt:lpstr>
      <vt:lpstr>Wingdings</vt:lpstr>
      <vt:lpstr>Nimbus Roman No9 L</vt:lpstr>
      <vt:lpstr>Segoe UI Light</vt:lpstr>
      <vt:lpstr>Noto Naskh Arabic</vt:lpstr>
      <vt:lpstr>微软雅黑</vt:lpstr>
      <vt:lpstr>黑体</vt:lpstr>
      <vt:lpstr>Arial</vt:lpstr>
      <vt:lpstr>方正粗黑宋简体</vt:lpstr>
      <vt:lpstr>Impact</vt:lpstr>
      <vt:lpstr>文泉驿微米黑</vt:lpstr>
      <vt:lpstr>Tahoma</vt:lpstr>
      <vt:lpstr>Aharoni</vt:lpstr>
      <vt:lpstr>FreeSerif</vt:lpstr>
      <vt:lpstr>DFKai-SB</vt:lpstr>
      <vt:lpstr>方正书宋_GBK</vt:lpstr>
      <vt:lpstr>宋体</vt:lpstr>
      <vt:lpstr>Arial Unicode MS</vt:lpstr>
      <vt:lpstr>Calibri</vt:lpstr>
      <vt:lpstr>DejaVu Sans</vt:lpstr>
      <vt:lpstr>Droid Sans</vt:lpstr>
      <vt:lpstr>方正细黑一_GBK</vt:lpstr>
      <vt:lpstr>微软雅黑</vt:lpstr>
      <vt:lpstr>仿宋_GB2312</vt:lpstr>
      <vt:lpstr>主题5</vt:lpstr>
      <vt:lpstr>OfficePLUS</vt:lpstr>
      <vt:lpstr>北京采购经理调查 统计报表制度培训</vt:lpstr>
      <vt:lpstr>PowerPoint 演示文稿</vt:lpstr>
      <vt:lpstr>PowerPoint 演示文稿</vt:lpstr>
      <vt:lpstr>总说明</vt:lpstr>
      <vt:lpstr>一、总说明</vt:lpstr>
      <vt:lpstr>一、总说明</vt:lpstr>
      <vt:lpstr>一、总说明</vt:lpstr>
      <vt:lpstr>一、总说明</vt:lpstr>
      <vt:lpstr>一、总说明</vt:lpstr>
      <vt:lpstr>一、总说明</vt:lpstr>
      <vt:lpstr>一、总说明</vt:lpstr>
      <vt:lpstr>一、总说明</vt:lpstr>
      <vt:lpstr>一、总说明</vt:lpstr>
      <vt:lpstr>问卷讲解</vt:lpstr>
      <vt:lpstr>二、问卷讲解 - 年报填报（4月）</vt:lpstr>
      <vt:lpstr>二、问卷讲解 - 年报填报（4月）</vt:lpstr>
      <vt:lpstr>二、问卷讲解 - 年报填报（4月）</vt:lpstr>
      <vt:lpstr>二、问卷讲解 - 月报填报（常见问题）</vt:lpstr>
      <vt:lpstr>二、问卷讲解 - 月报填报（常见问题）</vt:lpstr>
      <vt:lpstr>二、问卷讲解 - 月报填报（常见问题）</vt:lpstr>
      <vt:lpstr>二、问卷讲解 - 月报填报（常见问题）</vt:lpstr>
      <vt:lpstr>二、问卷讲解 - 月报填报（常见问题）</vt:lpstr>
      <vt:lpstr>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三、网报指南</vt:lpstr>
      <vt:lpstr>Thanks</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kylin</cp:lastModifiedBy>
  <cp:revision>345</cp:revision>
  <cp:lastPrinted>2024-03-08T03:00:30Z</cp:lastPrinted>
  <dcterms:created xsi:type="dcterms:W3CDTF">2024-03-08T03:00:30Z</dcterms:created>
  <dcterms:modified xsi:type="dcterms:W3CDTF">2024-03-08T03:00:30Z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2018-11-16T07:36:18.3571473Z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2052-11.8.2.10386</vt:lpwstr>
  </property>
</Properties>
</file>